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314" r:id="rId4"/>
    <p:sldId id="282" r:id="rId5"/>
    <p:sldId id="289" r:id="rId6"/>
    <p:sldId id="290" r:id="rId7"/>
    <p:sldId id="291" r:id="rId8"/>
    <p:sldId id="292" r:id="rId9"/>
    <p:sldId id="315" r:id="rId10"/>
    <p:sldId id="288" r:id="rId11"/>
    <p:sldId id="283" r:id="rId12"/>
    <p:sldId id="284" r:id="rId13"/>
    <p:sldId id="285" r:id="rId14"/>
    <p:sldId id="316" r:id="rId15"/>
    <p:sldId id="286" r:id="rId16"/>
    <p:sldId id="304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312" r:id="rId25"/>
    <p:sldId id="313" r:id="rId26"/>
    <p:sldId id="293" r:id="rId27"/>
    <p:sldId id="317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259" r:id="rId39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115C5F"/>
    <a:srgbClr val="25403C"/>
    <a:srgbClr val="26443F"/>
    <a:srgbClr val="0B9C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33" autoAdjust="0"/>
    <p:restoredTop sz="94702" autoAdjust="0"/>
  </p:normalViewPr>
  <p:slideViewPr>
    <p:cSldViewPr snapToGrid="0">
      <p:cViewPr varScale="1">
        <p:scale>
          <a:sx n="151" d="100"/>
          <a:sy n="151" d="100"/>
        </p:scale>
        <p:origin x="2048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B4E224-2E5E-4D0C-898C-C7CCA5381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9A215DC5-0D21-4680-877C-93AE23BF07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uk-UA"/>
              <a:t>Клацніть, щоб редагувати стиль зразка підзаголовка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04F39295-1F96-441F-9704-F939EF793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C1440-241F-4D1F-883A-D6B09AD66FDD}" type="datetimeFigureOut">
              <a:rPr lang="uk-UA" smtClean="0"/>
              <a:t>11.06.19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891DD418-AECB-4707-9B8E-46420C8A9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DF3A1477-2439-48D5-8C96-21743D65E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D71BD-1985-4EC1-9CD9-E7DBEDE530D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03852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E69DF4-ABDA-4A99-AF5B-47D286201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ертикального тексту 2">
            <a:extLst>
              <a:ext uri="{FF2B5EF4-FFF2-40B4-BE49-F238E27FC236}">
                <a16:creationId xmlns:a16="http://schemas.microsoft.com/office/drawing/2014/main" id="{F4876C03-8841-461F-969D-0CCEFC487F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847EB11C-43EA-40A9-8226-FA2E7F7AD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C1440-241F-4D1F-883A-D6B09AD66FDD}" type="datetimeFigureOut">
              <a:rPr lang="uk-UA" smtClean="0"/>
              <a:t>11.06.19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ABE1B952-CFEF-4C7D-8825-7689B0376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B9690BAE-8428-48A4-8599-C0B19DA3F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D71BD-1985-4EC1-9CD9-E7DBEDE530D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86634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ий заголовок 1">
            <a:extLst>
              <a:ext uri="{FF2B5EF4-FFF2-40B4-BE49-F238E27FC236}">
                <a16:creationId xmlns:a16="http://schemas.microsoft.com/office/drawing/2014/main" id="{48CDC7FB-7771-485F-B86A-89DDE76E9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ертикального тексту 2">
            <a:extLst>
              <a:ext uri="{FF2B5EF4-FFF2-40B4-BE49-F238E27FC236}">
                <a16:creationId xmlns:a16="http://schemas.microsoft.com/office/drawing/2014/main" id="{90976F92-CFD7-479D-8E53-3241EF3A95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36EED71E-D2B5-4DD1-8977-C0534DBFD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C1440-241F-4D1F-883A-D6B09AD66FDD}" type="datetimeFigureOut">
              <a:rPr lang="uk-UA" smtClean="0"/>
              <a:t>11.06.19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A68F9C9A-FAC2-4016-8437-9A10A8E3F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026CA83A-0391-45E1-8A61-833E06803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D71BD-1985-4EC1-9CD9-E7DBEDE530D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19989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823B7A-1D7B-4955-96E6-76414BCA1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BEE7EEE5-97E3-4039-9D1A-A74A8CA7B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FBA82BBA-8B49-4AE9-BF5D-798126A65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C1440-241F-4D1F-883A-D6B09AD66FDD}" type="datetimeFigureOut">
              <a:rPr lang="uk-UA" smtClean="0"/>
              <a:t>11.06.19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463AEC5C-B567-4454-A11F-75604DD78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7482618A-974D-4095-87A1-606C6E17B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D71BD-1985-4EC1-9CD9-E7DBEDE530D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85108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82AEA6-811D-41F7-9311-99E22847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5167DABF-F796-4FFA-B15B-1051279F9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6F7B6692-A141-4D24-8A1C-AFBBD7569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C1440-241F-4D1F-883A-D6B09AD66FDD}" type="datetimeFigureOut">
              <a:rPr lang="uk-UA" smtClean="0"/>
              <a:t>11.06.19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0AF7A785-9E4B-4A57-B4B8-5E2E37707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5745F420-FCD3-471C-8FE1-8D6725F35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D71BD-1985-4EC1-9CD9-E7DBEDE530D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40216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687618-30B1-429C-B8CF-527BA139D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2EC1DC76-E334-435A-B7FB-BCCC67101A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C6683F53-902F-4821-AFF9-5A6F91B8DA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CF8C6DC0-059B-4FBD-8DB9-FB8A4F134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C1440-241F-4D1F-883A-D6B09AD66FDD}" type="datetimeFigureOut">
              <a:rPr lang="uk-UA" smtClean="0"/>
              <a:t>11.06.19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C81955E2-7318-4665-BFAB-267A0D862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080B850D-413F-4580-9818-144168EBA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D71BD-1985-4EC1-9CD9-E7DBEDE530D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18412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4BD2CC-F84A-4B1B-99D3-C139C2A0A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7B0097D3-8475-4246-AE67-9E60B8BFC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86502CF4-2E64-4C3E-A54A-F81A259B0F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148BF0DE-E9A2-433C-8A70-D37D446A92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Місце для вмісту 5">
            <a:extLst>
              <a:ext uri="{FF2B5EF4-FFF2-40B4-BE49-F238E27FC236}">
                <a16:creationId xmlns:a16="http://schemas.microsoft.com/office/drawing/2014/main" id="{BD730FE7-5FB4-4C69-AAEA-AD7B5FC357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7" name="Місце для дати 6">
            <a:extLst>
              <a:ext uri="{FF2B5EF4-FFF2-40B4-BE49-F238E27FC236}">
                <a16:creationId xmlns:a16="http://schemas.microsoft.com/office/drawing/2014/main" id="{C9E98F94-D86A-4E65-B354-77A911165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C1440-241F-4D1F-883A-D6B09AD66FDD}" type="datetimeFigureOut">
              <a:rPr lang="uk-UA" smtClean="0"/>
              <a:t>11.06.19</a:t>
            </a:fld>
            <a:endParaRPr lang="uk-UA"/>
          </a:p>
        </p:txBody>
      </p:sp>
      <p:sp>
        <p:nvSpPr>
          <p:cNvPr id="8" name="Місце для нижнього колонтитула 7">
            <a:extLst>
              <a:ext uri="{FF2B5EF4-FFF2-40B4-BE49-F238E27FC236}">
                <a16:creationId xmlns:a16="http://schemas.microsoft.com/office/drawing/2014/main" id="{0869D5CB-391E-4273-B06E-83BDF5FE1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Місце для номера слайда 8">
            <a:extLst>
              <a:ext uri="{FF2B5EF4-FFF2-40B4-BE49-F238E27FC236}">
                <a16:creationId xmlns:a16="http://schemas.microsoft.com/office/drawing/2014/main" id="{581D32DD-414E-443D-A64C-61DB35D04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D71BD-1985-4EC1-9CD9-E7DBEDE530D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6771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06BFBE-7060-4A8E-B870-1AAF058E3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дати 2">
            <a:extLst>
              <a:ext uri="{FF2B5EF4-FFF2-40B4-BE49-F238E27FC236}">
                <a16:creationId xmlns:a16="http://schemas.microsoft.com/office/drawing/2014/main" id="{8CE5365C-0693-4D6B-B5CB-53DC8F6A6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C1440-241F-4D1F-883A-D6B09AD66FDD}" type="datetimeFigureOut">
              <a:rPr lang="uk-UA" smtClean="0"/>
              <a:t>11.06.19</a:t>
            </a:fld>
            <a:endParaRPr lang="uk-UA"/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6E9BE8A3-6322-449D-8DC4-7D333DF57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66FCB659-6336-4087-9567-C7D9427DF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D71BD-1985-4EC1-9CD9-E7DBEDE530D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04694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дати 1">
            <a:extLst>
              <a:ext uri="{FF2B5EF4-FFF2-40B4-BE49-F238E27FC236}">
                <a16:creationId xmlns:a16="http://schemas.microsoft.com/office/drawing/2014/main" id="{CAA23786-B117-49F7-9870-6F75F67F3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C1440-241F-4D1F-883A-D6B09AD66FDD}" type="datetimeFigureOut">
              <a:rPr lang="uk-UA" smtClean="0"/>
              <a:t>11.06.19</a:t>
            </a:fld>
            <a:endParaRPr lang="uk-UA"/>
          </a:p>
        </p:txBody>
      </p:sp>
      <p:sp>
        <p:nvSpPr>
          <p:cNvPr id="3" name="Місце для нижнього колонтитула 2">
            <a:extLst>
              <a:ext uri="{FF2B5EF4-FFF2-40B4-BE49-F238E27FC236}">
                <a16:creationId xmlns:a16="http://schemas.microsoft.com/office/drawing/2014/main" id="{6BA8554E-DAF0-4A7A-85BE-2A994AA34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F84EFC7C-35BD-430F-AE76-D4C99A5FC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D71BD-1985-4EC1-9CD9-E7DBEDE530D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86758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FCC844-ED25-4DC8-8557-3FCA95C6D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1D2883E7-8549-4604-9579-B7A0E00E4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575807A4-39A4-4549-848F-53727A38EE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7BA21098-4993-4EB4-A2B1-EF797D07A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C1440-241F-4D1F-883A-D6B09AD66FDD}" type="datetimeFigureOut">
              <a:rPr lang="uk-UA" smtClean="0"/>
              <a:t>11.06.19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EFD60677-E583-4227-B01C-6A4E00855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6F38E429-7FF6-4D74-941F-DE7C452A0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D71BD-1985-4EC1-9CD9-E7DBEDE530D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02874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079F48-DDFE-46AC-99FE-D34E9BC28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зображення 2">
            <a:extLst>
              <a:ext uri="{FF2B5EF4-FFF2-40B4-BE49-F238E27FC236}">
                <a16:creationId xmlns:a16="http://schemas.microsoft.com/office/drawing/2014/main" id="{4F02EF93-22A5-4A5F-9F98-F22FEC0AC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C69A7E30-7C18-433E-ACC2-83442CF165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9BB220E5-2E5C-46C9-95BA-CCFEF06C7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C1440-241F-4D1F-883A-D6B09AD66FDD}" type="datetimeFigureOut">
              <a:rPr lang="uk-UA" smtClean="0"/>
              <a:t>11.06.19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E289BC62-C8AA-48D9-93C7-FB2F0659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BFAD2163-DDA3-4229-B973-1A3F60BA7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D71BD-1985-4EC1-9CD9-E7DBEDE530D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74748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аголовка 1">
            <a:extLst>
              <a:ext uri="{FF2B5EF4-FFF2-40B4-BE49-F238E27FC236}">
                <a16:creationId xmlns:a16="http://schemas.microsoft.com/office/drawing/2014/main" id="{F684BA93-52D5-4748-9FF5-A056822F8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D47A65D2-FA47-4D8E-87D7-85FF16C90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7E13DFB7-9899-4737-8AA7-346CC232EE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C1440-241F-4D1F-883A-D6B09AD66FDD}" type="datetimeFigureOut">
              <a:rPr lang="uk-UA" smtClean="0"/>
              <a:t>11.06.19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76B1F1CB-B958-44DF-B1CB-0BA894EC05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287C862F-6921-4049-BD3D-68AC2052E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D71BD-1985-4EC1-9CD9-E7DBEDE530DA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57462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tiff"/><Relationship Id="rId4" Type="http://schemas.openxmlformats.org/officeDocument/2006/relationships/image" Target="../media/image34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tif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Групувати 18">
            <a:extLst>
              <a:ext uri="{FF2B5EF4-FFF2-40B4-BE49-F238E27FC236}">
                <a16:creationId xmlns:a16="http://schemas.microsoft.com/office/drawing/2014/main" id="{B3F5E830-872A-40D0-98A9-2F2CEB70E30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Прямокутник 11">
              <a:extLst>
                <a:ext uri="{FF2B5EF4-FFF2-40B4-BE49-F238E27FC236}">
                  <a16:creationId xmlns:a16="http://schemas.microsoft.com/office/drawing/2014/main" id="{1CF95CD2-AA45-4FE4-B5B9-FE0643959C8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26443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dirty="0"/>
            </a:p>
          </p:txBody>
        </p:sp>
        <p:grpSp>
          <p:nvGrpSpPr>
            <p:cNvPr id="18" name="Групувати 17">
              <a:extLst>
                <a:ext uri="{FF2B5EF4-FFF2-40B4-BE49-F238E27FC236}">
                  <a16:creationId xmlns:a16="http://schemas.microsoft.com/office/drawing/2014/main" id="{7FF3A39A-ED6A-449D-B1AB-7C863C79802C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11" name="Рисунок 10">
                <a:extLst>
                  <a:ext uri="{FF2B5EF4-FFF2-40B4-BE49-F238E27FC236}">
                    <a16:creationId xmlns:a16="http://schemas.microsoft.com/office/drawing/2014/main" id="{30AE274A-DD53-45D8-8BAA-CE84785D99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0" y="0"/>
                <a:ext cx="12192000" cy="6858000"/>
              </a:xfrm>
              <a:prstGeom prst="rect">
                <a:avLst/>
              </a:prstGeom>
            </p:spPr>
          </p:pic>
          <p:pic>
            <p:nvPicPr>
              <p:cNvPr id="5" name="Рисунок 4">
                <a:extLst>
                  <a:ext uri="{FF2B5EF4-FFF2-40B4-BE49-F238E27FC236}">
                    <a16:creationId xmlns:a16="http://schemas.microsoft.com/office/drawing/2014/main" id="{B826953E-F317-440D-A9BB-5A799C5B78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2072" y="2462703"/>
                <a:ext cx="5587398" cy="4362640"/>
              </a:xfrm>
              <a:prstGeom prst="rect">
                <a:avLst/>
              </a:prstGeom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A7FC238-E12A-42EC-B5D6-E31FA7B3B9C9}"/>
              </a:ext>
            </a:extLst>
          </p:cNvPr>
          <p:cNvSpPr txBox="1"/>
          <p:nvPr/>
        </p:nvSpPr>
        <p:spPr>
          <a:xfrm>
            <a:off x="1208316" y="1030785"/>
            <a:ext cx="67597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 SemiBold" panose="00000700000000000000" pitchFamily="2" charset="-52"/>
              </a:rPr>
              <a:t>Software best practices</a:t>
            </a:r>
          </a:p>
          <a:p>
            <a:r>
              <a:rPr lang="en-US" sz="3200" dirty="0">
                <a:solidFill>
                  <a:schemeClr val="bg1"/>
                </a:solidFill>
                <a:latin typeface="Montserrat SemiBold" panose="00000700000000000000" pitchFamily="2" charset="-52"/>
              </a:rPr>
              <a:t>Design patterns</a:t>
            </a:r>
            <a:endParaRPr lang="uk-UA" sz="3200" dirty="0">
              <a:solidFill>
                <a:schemeClr val="bg1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A4576C-F50C-41A8-B6C8-8B1DFE3D2628}"/>
              </a:ext>
            </a:extLst>
          </p:cNvPr>
          <p:cNvSpPr txBox="1"/>
          <p:nvPr/>
        </p:nvSpPr>
        <p:spPr>
          <a:xfrm>
            <a:off x="702130" y="5048858"/>
            <a:ext cx="1012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Montserrat SemiBold" panose="00000700000000000000" pitchFamily="2" charset="-52"/>
              </a:rPr>
              <a:t>Speaker</a:t>
            </a:r>
            <a:r>
              <a:rPr lang="ru-RU" sz="1200" dirty="0">
                <a:solidFill>
                  <a:schemeClr val="bg1"/>
                </a:solidFill>
                <a:latin typeface="Montserrat SemiBold" panose="00000700000000000000" pitchFamily="2" charset="-52"/>
              </a:rPr>
              <a:t>:</a:t>
            </a:r>
            <a:endParaRPr lang="uk-UA" sz="1200" dirty="0">
              <a:solidFill>
                <a:schemeClr val="bg1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93BCD3-33FD-4F1B-B072-DEEC469F4F2C}"/>
              </a:ext>
            </a:extLst>
          </p:cNvPr>
          <p:cNvSpPr txBox="1"/>
          <p:nvPr/>
        </p:nvSpPr>
        <p:spPr>
          <a:xfrm>
            <a:off x="702130" y="5345357"/>
            <a:ext cx="1012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Montserrat ExtraLight" panose="00000300000000000000" pitchFamily="2" charset="-52"/>
              </a:rPr>
              <a:t>Andriy</a:t>
            </a:r>
            <a:endParaRPr lang="uk-UA" sz="1200" dirty="0">
              <a:solidFill>
                <a:schemeClr val="bg1"/>
              </a:solidFill>
              <a:latin typeface="Montserrat ExtraLight" panose="000003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080118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E6C4AA66-44AD-423C-8C54-22C52A6A7D6A}"/>
              </a:ext>
            </a:extLst>
          </p:cNvPr>
          <p:cNvSpPr/>
          <p:nvPr/>
        </p:nvSpPr>
        <p:spPr>
          <a:xfrm>
            <a:off x="930684" y="6415024"/>
            <a:ext cx="89807" cy="89807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F738B130-B0EF-4C44-8D9C-3B868022D341}"/>
              </a:ext>
            </a:extLst>
          </p:cNvPr>
          <p:cNvSpPr/>
          <p:nvPr/>
        </p:nvSpPr>
        <p:spPr>
          <a:xfrm>
            <a:off x="11381015" y="6335487"/>
            <a:ext cx="65314" cy="65314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BDE17A8-4211-4655-8AEC-A080B76734C9}"/>
              </a:ext>
            </a:extLst>
          </p:cNvPr>
          <p:cNvSpPr/>
          <p:nvPr/>
        </p:nvSpPr>
        <p:spPr>
          <a:xfrm>
            <a:off x="10547615" y="302623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4A1250BF-51B8-4204-9590-59DE636281C1}"/>
              </a:ext>
            </a:extLst>
          </p:cNvPr>
          <p:cNvSpPr/>
          <p:nvPr/>
        </p:nvSpPr>
        <p:spPr>
          <a:xfrm>
            <a:off x="521199" y="557893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C8378F4-A1E6-4328-8AC0-C57C028E90B1}"/>
              </a:ext>
            </a:extLst>
          </p:cNvPr>
          <p:cNvSpPr/>
          <p:nvPr/>
        </p:nvSpPr>
        <p:spPr>
          <a:xfrm>
            <a:off x="1951175" y="6488502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9129C929-2A39-4194-81CD-41AAB841B672}"/>
              </a:ext>
            </a:extLst>
          </p:cNvPr>
          <p:cNvSpPr/>
          <p:nvPr/>
        </p:nvSpPr>
        <p:spPr>
          <a:xfrm>
            <a:off x="423726" y="1572079"/>
            <a:ext cx="59872" cy="59872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B9F177E1-77E5-495D-9606-BCDFD32EB601}"/>
              </a:ext>
            </a:extLst>
          </p:cNvPr>
          <p:cNvSpPr/>
          <p:nvPr/>
        </p:nvSpPr>
        <p:spPr>
          <a:xfrm>
            <a:off x="11413672" y="615043"/>
            <a:ext cx="114300" cy="114300"/>
          </a:xfrm>
          <a:prstGeom prst="ellipse">
            <a:avLst/>
          </a:prstGeom>
          <a:solidFill>
            <a:srgbClr val="254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02A2063A-F88F-44E3-855B-D8DB9CD3CF39}"/>
              </a:ext>
            </a:extLst>
          </p:cNvPr>
          <p:cNvSpPr/>
          <p:nvPr/>
        </p:nvSpPr>
        <p:spPr>
          <a:xfrm>
            <a:off x="1758451" y="110094"/>
            <a:ext cx="114300" cy="1143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8F93059-2E3E-4E1D-959C-0BD595DD81E8}"/>
              </a:ext>
            </a:extLst>
          </p:cNvPr>
          <p:cNvSpPr/>
          <p:nvPr/>
        </p:nvSpPr>
        <p:spPr>
          <a:xfrm>
            <a:off x="11724107" y="2502626"/>
            <a:ext cx="59872" cy="59872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FCEBDFF6-BC42-4179-9FAD-F1B19B097932}"/>
              </a:ext>
            </a:extLst>
          </p:cNvPr>
          <p:cNvSpPr/>
          <p:nvPr/>
        </p:nvSpPr>
        <p:spPr>
          <a:xfrm>
            <a:off x="513034" y="5525587"/>
            <a:ext cx="65315" cy="65315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BEFB1AE4-AFEB-474A-A7A9-8B725370A907}"/>
              </a:ext>
            </a:extLst>
          </p:cNvPr>
          <p:cNvSpPr/>
          <p:nvPr/>
        </p:nvSpPr>
        <p:spPr>
          <a:xfrm>
            <a:off x="10674433" y="5216234"/>
            <a:ext cx="114300" cy="114300"/>
          </a:xfrm>
          <a:prstGeom prst="ellipse">
            <a:avLst/>
          </a:prstGeom>
          <a:solidFill>
            <a:srgbClr val="254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E2D00353-F8B6-43E8-91EC-050CB329306B}"/>
              </a:ext>
            </a:extLst>
          </p:cNvPr>
          <p:cNvSpPr/>
          <p:nvPr/>
        </p:nvSpPr>
        <p:spPr>
          <a:xfrm>
            <a:off x="9764485" y="6504831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5" name="Овал 11">
            <a:extLst>
              <a:ext uri="{FF2B5EF4-FFF2-40B4-BE49-F238E27FC236}">
                <a16:creationId xmlns:a16="http://schemas.microsoft.com/office/drawing/2014/main" id="{A8F93059-2E3E-4E1D-959C-0BD595DD81E8}"/>
              </a:ext>
            </a:extLst>
          </p:cNvPr>
          <p:cNvSpPr/>
          <p:nvPr/>
        </p:nvSpPr>
        <p:spPr>
          <a:xfrm>
            <a:off x="11724107" y="3700631"/>
            <a:ext cx="59872" cy="59872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1" name="Рисунок 13">
            <a:extLst>
              <a:ext uri="{FF2B5EF4-FFF2-40B4-BE49-F238E27FC236}">
                <a16:creationId xmlns:a16="http://schemas.microsoft.com/office/drawing/2014/main" id="{94BA505F-D328-0849-9E37-ABB3C269A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99948" y="583983"/>
            <a:ext cx="307473" cy="1764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7EA689-9A3E-5D47-B181-068C1D560B29}"/>
              </a:ext>
            </a:extLst>
          </p:cNvPr>
          <p:cNvSpPr txBox="1"/>
          <p:nvPr/>
        </p:nvSpPr>
        <p:spPr>
          <a:xfrm>
            <a:off x="2490095" y="441359"/>
            <a:ext cx="7211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tserrat SemiBold" panose="00000700000000000000" pitchFamily="2" charset="-52"/>
              </a:rPr>
              <a:t>Keep It Simple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DFC31C-FFA7-AA40-9FE4-4C1F1A2FB9A0}"/>
              </a:ext>
            </a:extLst>
          </p:cNvPr>
          <p:cNvSpPr txBox="1"/>
          <p:nvPr/>
        </p:nvSpPr>
        <p:spPr>
          <a:xfrm>
            <a:off x="2490095" y="1401118"/>
            <a:ext cx="7211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 SemiBold" panose="00000700000000000000" pitchFamily="2" charset="-52"/>
              </a:rPr>
              <a:t> code should be simple, without any complicated structures if possible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3BAAB5-1E5C-FB43-AC9B-47F463D9FED5}"/>
              </a:ext>
            </a:extLst>
          </p:cNvPr>
          <p:cNvSpPr txBox="1"/>
          <p:nvPr/>
        </p:nvSpPr>
        <p:spPr>
          <a:xfrm>
            <a:off x="2490095" y="2027974"/>
            <a:ext cx="2396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complexity breeds bugs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ADF7CB-7BFE-B64C-A7E4-DA971D2271BD}"/>
              </a:ext>
            </a:extLst>
          </p:cNvPr>
          <p:cNvSpPr txBox="1"/>
          <p:nvPr/>
        </p:nvSpPr>
        <p:spPr>
          <a:xfrm>
            <a:off x="2490095" y="2397306"/>
            <a:ext cx="3728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complicated maintenance of the code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5244A5-C43F-1B4C-818C-46D7DB9D10D0}"/>
              </a:ext>
            </a:extLst>
          </p:cNvPr>
          <p:cNvSpPr txBox="1"/>
          <p:nvPr/>
        </p:nvSpPr>
        <p:spPr>
          <a:xfrm>
            <a:off x="2490095" y="2766638"/>
            <a:ext cx="2661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overcomplicate debugging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360B32-D086-6E4B-BA13-E47F4C60A56E}"/>
              </a:ext>
            </a:extLst>
          </p:cNvPr>
          <p:cNvSpPr txBox="1"/>
          <p:nvPr/>
        </p:nvSpPr>
        <p:spPr>
          <a:xfrm>
            <a:off x="2490094" y="3135970"/>
            <a:ext cx="5848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overcomplicated solutions require additional time and effort</a:t>
            </a:r>
          </a:p>
        </p:txBody>
      </p:sp>
      <p:sp>
        <p:nvSpPr>
          <p:cNvPr id="28" name="Овал 6">
            <a:extLst>
              <a:ext uri="{FF2B5EF4-FFF2-40B4-BE49-F238E27FC236}">
                <a16:creationId xmlns:a16="http://schemas.microsoft.com/office/drawing/2014/main" id="{08DD040C-9138-0048-8378-D26FC0736569}"/>
              </a:ext>
            </a:extLst>
          </p:cNvPr>
          <p:cNvSpPr/>
          <p:nvPr/>
        </p:nvSpPr>
        <p:spPr>
          <a:xfrm>
            <a:off x="2375794" y="2155490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9" name="Овал 6">
            <a:extLst>
              <a:ext uri="{FF2B5EF4-FFF2-40B4-BE49-F238E27FC236}">
                <a16:creationId xmlns:a16="http://schemas.microsoft.com/office/drawing/2014/main" id="{B906DEE3-F149-9545-AA8D-92439AC68A48}"/>
              </a:ext>
            </a:extLst>
          </p:cNvPr>
          <p:cNvSpPr/>
          <p:nvPr/>
        </p:nvSpPr>
        <p:spPr>
          <a:xfrm>
            <a:off x="2373763" y="2562498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0" name="Овал 6">
            <a:extLst>
              <a:ext uri="{FF2B5EF4-FFF2-40B4-BE49-F238E27FC236}">
                <a16:creationId xmlns:a16="http://schemas.microsoft.com/office/drawing/2014/main" id="{F236FFC1-C2B9-814D-8FE2-32B7159684D1}"/>
              </a:ext>
            </a:extLst>
          </p:cNvPr>
          <p:cNvSpPr/>
          <p:nvPr/>
        </p:nvSpPr>
        <p:spPr>
          <a:xfrm>
            <a:off x="2373763" y="2931690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2" name="Овал 6">
            <a:extLst>
              <a:ext uri="{FF2B5EF4-FFF2-40B4-BE49-F238E27FC236}">
                <a16:creationId xmlns:a16="http://schemas.microsoft.com/office/drawing/2014/main" id="{3EB04E6F-6663-794D-BE23-566C7E562D24}"/>
              </a:ext>
            </a:extLst>
          </p:cNvPr>
          <p:cNvSpPr/>
          <p:nvPr/>
        </p:nvSpPr>
        <p:spPr>
          <a:xfrm>
            <a:off x="2373763" y="3301022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33734ED-58B9-4F4A-B455-079A37769188}"/>
              </a:ext>
            </a:extLst>
          </p:cNvPr>
          <p:cNvSpPr txBox="1"/>
          <p:nvPr/>
        </p:nvSpPr>
        <p:spPr>
          <a:xfrm>
            <a:off x="2490094" y="3516370"/>
            <a:ext cx="4629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difficult for another programmer to understand</a:t>
            </a:r>
          </a:p>
        </p:txBody>
      </p:sp>
      <p:sp>
        <p:nvSpPr>
          <p:cNvPr id="34" name="Овал 6">
            <a:extLst>
              <a:ext uri="{FF2B5EF4-FFF2-40B4-BE49-F238E27FC236}">
                <a16:creationId xmlns:a16="http://schemas.microsoft.com/office/drawing/2014/main" id="{C9394539-F55D-0445-8CFE-71F894208F40}"/>
              </a:ext>
            </a:extLst>
          </p:cNvPr>
          <p:cNvSpPr/>
          <p:nvPr/>
        </p:nvSpPr>
        <p:spPr>
          <a:xfrm>
            <a:off x="2373763" y="3681422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719703-EF25-7145-A71C-06BB70834984}"/>
              </a:ext>
            </a:extLst>
          </p:cNvPr>
          <p:cNvSpPr txBox="1"/>
          <p:nvPr/>
        </p:nvSpPr>
        <p:spPr>
          <a:xfrm>
            <a:off x="2488063" y="3944720"/>
            <a:ext cx="7626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implement only what you need in the first place, and in the future, if necessary,</a:t>
            </a:r>
          </a:p>
          <a:p>
            <a:r>
              <a:rPr lang="en-US" dirty="0"/>
              <a:t>increase the functionality</a:t>
            </a:r>
          </a:p>
        </p:txBody>
      </p:sp>
      <p:sp>
        <p:nvSpPr>
          <p:cNvPr id="37" name="Овал 6">
            <a:extLst>
              <a:ext uri="{FF2B5EF4-FFF2-40B4-BE49-F238E27FC236}">
                <a16:creationId xmlns:a16="http://schemas.microsoft.com/office/drawing/2014/main" id="{EBC44E39-BAD0-164D-A142-AA8E8EF9E42E}"/>
              </a:ext>
            </a:extLst>
          </p:cNvPr>
          <p:cNvSpPr/>
          <p:nvPr/>
        </p:nvSpPr>
        <p:spPr>
          <a:xfrm>
            <a:off x="2371732" y="4109772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146E3E-5DBE-8546-904D-CECBB282160B}"/>
              </a:ext>
            </a:extLst>
          </p:cNvPr>
          <p:cNvSpPr txBox="1"/>
          <p:nvPr/>
        </p:nvSpPr>
        <p:spPr>
          <a:xfrm>
            <a:off x="2488063" y="4549127"/>
            <a:ext cx="6526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not add all possible methods to the class and implements them, </a:t>
            </a:r>
          </a:p>
          <a:p>
            <a:r>
              <a:rPr lang="en-US" dirty="0"/>
              <a:t>while in the future it may even never use them</a:t>
            </a:r>
          </a:p>
        </p:txBody>
      </p:sp>
      <p:sp>
        <p:nvSpPr>
          <p:cNvPr id="39" name="Овал 6">
            <a:extLst>
              <a:ext uri="{FF2B5EF4-FFF2-40B4-BE49-F238E27FC236}">
                <a16:creationId xmlns:a16="http://schemas.microsoft.com/office/drawing/2014/main" id="{DEB4A772-617D-514E-BF0F-DA47F8E4E15C}"/>
              </a:ext>
            </a:extLst>
          </p:cNvPr>
          <p:cNvSpPr/>
          <p:nvPr/>
        </p:nvSpPr>
        <p:spPr>
          <a:xfrm>
            <a:off x="2371732" y="4714179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07133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E6C4AA66-44AD-423C-8C54-22C52A6A7D6A}"/>
              </a:ext>
            </a:extLst>
          </p:cNvPr>
          <p:cNvSpPr/>
          <p:nvPr/>
        </p:nvSpPr>
        <p:spPr>
          <a:xfrm>
            <a:off x="930684" y="6415024"/>
            <a:ext cx="89807" cy="89807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F738B130-B0EF-4C44-8D9C-3B868022D341}"/>
              </a:ext>
            </a:extLst>
          </p:cNvPr>
          <p:cNvSpPr/>
          <p:nvPr/>
        </p:nvSpPr>
        <p:spPr>
          <a:xfrm>
            <a:off x="11381015" y="6335487"/>
            <a:ext cx="65314" cy="65314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BDE17A8-4211-4655-8AEC-A080B76734C9}"/>
              </a:ext>
            </a:extLst>
          </p:cNvPr>
          <p:cNvSpPr/>
          <p:nvPr/>
        </p:nvSpPr>
        <p:spPr>
          <a:xfrm>
            <a:off x="10547615" y="302623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4A1250BF-51B8-4204-9590-59DE636281C1}"/>
              </a:ext>
            </a:extLst>
          </p:cNvPr>
          <p:cNvSpPr/>
          <p:nvPr/>
        </p:nvSpPr>
        <p:spPr>
          <a:xfrm>
            <a:off x="521199" y="557893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C8378F4-A1E6-4328-8AC0-C57C028E90B1}"/>
              </a:ext>
            </a:extLst>
          </p:cNvPr>
          <p:cNvSpPr/>
          <p:nvPr/>
        </p:nvSpPr>
        <p:spPr>
          <a:xfrm>
            <a:off x="1951175" y="6488502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9129C929-2A39-4194-81CD-41AAB841B672}"/>
              </a:ext>
            </a:extLst>
          </p:cNvPr>
          <p:cNvSpPr/>
          <p:nvPr/>
        </p:nvSpPr>
        <p:spPr>
          <a:xfrm>
            <a:off x="423726" y="1572079"/>
            <a:ext cx="59872" cy="59872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B9F177E1-77E5-495D-9606-BCDFD32EB601}"/>
              </a:ext>
            </a:extLst>
          </p:cNvPr>
          <p:cNvSpPr/>
          <p:nvPr/>
        </p:nvSpPr>
        <p:spPr>
          <a:xfrm>
            <a:off x="11413672" y="615043"/>
            <a:ext cx="114300" cy="114300"/>
          </a:xfrm>
          <a:prstGeom prst="ellipse">
            <a:avLst/>
          </a:prstGeom>
          <a:solidFill>
            <a:srgbClr val="254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02A2063A-F88F-44E3-855B-D8DB9CD3CF39}"/>
              </a:ext>
            </a:extLst>
          </p:cNvPr>
          <p:cNvSpPr/>
          <p:nvPr/>
        </p:nvSpPr>
        <p:spPr>
          <a:xfrm>
            <a:off x="1758451" y="110094"/>
            <a:ext cx="114300" cy="1143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8F93059-2E3E-4E1D-959C-0BD595DD81E8}"/>
              </a:ext>
            </a:extLst>
          </p:cNvPr>
          <p:cNvSpPr/>
          <p:nvPr/>
        </p:nvSpPr>
        <p:spPr>
          <a:xfrm>
            <a:off x="11724107" y="2502626"/>
            <a:ext cx="59872" cy="59872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FCEBDFF6-BC42-4179-9FAD-F1B19B097932}"/>
              </a:ext>
            </a:extLst>
          </p:cNvPr>
          <p:cNvSpPr/>
          <p:nvPr/>
        </p:nvSpPr>
        <p:spPr>
          <a:xfrm>
            <a:off x="513034" y="5525587"/>
            <a:ext cx="65315" cy="65315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BEFB1AE4-AFEB-474A-A7A9-8B725370A907}"/>
              </a:ext>
            </a:extLst>
          </p:cNvPr>
          <p:cNvSpPr/>
          <p:nvPr/>
        </p:nvSpPr>
        <p:spPr>
          <a:xfrm>
            <a:off x="10674433" y="5216234"/>
            <a:ext cx="114300" cy="114300"/>
          </a:xfrm>
          <a:prstGeom prst="ellipse">
            <a:avLst/>
          </a:prstGeom>
          <a:solidFill>
            <a:srgbClr val="254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E2D00353-F8B6-43E8-91EC-050CB329306B}"/>
              </a:ext>
            </a:extLst>
          </p:cNvPr>
          <p:cNvSpPr/>
          <p:nvPr/>
        </p:nvSpPr>
        <p:spPr>
          <a:xfrm>
            <a:off x="9764485" y="6504831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5" name="Овал 11">
            <a:extLst>
              <a:ext uri="{FF2B5EF4-FFF2-40B4-BE49-F238E27FC236}">
                <a16:creationId xmlns:a16="http://schemas.microsoft.com/office/drawing/2014/main" id="{A8F93059-2E3E-4E1D-959C-0BD595DD81E8}"/>
              </a:ext>
            </a:extLst>
          </p:cNvPr>
          <p:cNvSpPr/>
          <p:nvPr/>
        </p:nvSpPr>
        <p:spPr>
          <a:xfrm>
            <a:off x="11724107" y="3700631"/>
            <a:ext cx="59872" cy="59872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1" name="Рисунок 13">
            <a:extLst>
              <a:ext uri="{FF2B5EF4-FFF2-40B4-BE49-F238E27FC236}">
                <a16:creationId xmlns:a16="http://schemas.microsoft.com/office/drawing/2014/main" id="{94BA505F-D328-0849-9E37-ABB3C269A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99948" y="583983"/>
            <a:ext cx="307473" cy="1764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7EA689-9A3E-5D47-B181-068C1D560B29}"/>
              </a:ext>
            </a:extLst>
          </p:cNvPr>
          <p:cNvSpPr txBox="1"/>
          <p:nvPr/>
        </p:nvSpPr>
        <p:spPr>
          <a:xfrm>
            <a:off x="2490095" y="441359"/>
            <a:ext cx="7211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tserrat SemiBold" panose="00000700000000000000" pitchFamily="2" charset="-52"/>
              </a:rPr>
              <a:t>Occam’s Razor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DFC31C-FFA7-AA40-9FE4-4C1F1A2FB9A0}"/>
              </a:ext>
            </a:extLst>
          </p:cNvPr>
          <p:cNvSpPr txBox="1"/>
          <p:nvPr/>
        </p:nvSpPr>
        <p:spPr>
          <a:xfrm>
            <a:off x="2490095" y="1401118"/>
            <a:ext cx="7211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Entities are not to be multiplied without necessity</a:t>
            </a:r>
            <a:endParaRPr lang="en-US" dirty="0">
              <a:latin typeface="Montserrat SemiBold" panose="00000700000000000000" pitchFamily="2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3BAAB5-1E5C-FB43-AC9B-47F463D9FED5}"/>
              </a:ext>
            </a:extLst>
          </p:cNvPr>
          <p:cNvSpPr txBox="1"/>
          <p:nvPr/>
        </p:nvSpPr>
        <p:spPr>
          <a:xfrm>
            <a:off x="2490095" y="2027974"/>
            <a:ext cx="5684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need to create extra entities without the need for them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ADF7CB-7BFE-B64C-A7E4-DA971D2271BD}"/>
              </a:ext>
            </a:extLst>
          </p:cNvPr>
          <p:cNvSpPr txBox="1"/>
          <p:nvPr/>
        </p:nvSpPr>
        <p:spPr>
          <a:xfrm>
            <a:off x="2490095" y="2397306"/>
            <a:ext cx="827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always need to think first about the benefits of adding one more method/class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5244A5-C43F-1B4C-818C-46D7DB9D10D0}"/>
              </a:ext>
            </a:extLst>
          </p:cNvPr>
          <p:cNvSpPr txBox="1"/>
          <p:nvPr/>
        </p:nvSpPr>
        <p:spPr>
          <a:xfrm>
            <a:off x="2490095" y="2766638"/>
            <a:ext cx="7591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you add one more method/class/tool/process/</a:t>
            </a:r>
            <a:r>
              <a:rPr lang="en-US" dirty="0" err="1"/>
              <a:t>etc</a:t>
            </a:r>
            <a:r>
              <a:rPr lang="en-US" dirty="0"/>
              <a:t> and don't get any benefits </a:t>
            </a:r>
          </a:p>
          <a:p>
            <a:r>
              <a:rPr lang="en-US" dirty="0"/>
              <a:t>but increasing complexity then what's the point?</a:t>
            </a:r>
          </a:p>
        </p:txBody>
      </p:sp>
      <p:sp>
        <p:nvSpPr>
          <p:cNvPr id="28" name="Овал 6">
            <a:extLst>
              <a:ext uri="{FF2B5EF4-FFF2-40B4-BE49-F238E27FC236}">
                <a16:creationId xmlns:a16="http://schemas.microsoft.com/office/drawing/2014/main" id="{08DD040C-9138-0048-8378-D26FC0736569}"/>
              </a:ext>
            </a:extLst>
          </p:cNvPr>
          <p:cNvSpPr/>
          <p:nvPr/>
        </p:nvSpPr>
        <p:spPr>
          <a:xfrm>
            <a:off x="2375794" y="2155490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9" name="Овал 6">
            <a:extLst>
              <a:ext uri="{FF2B5EF4-FFF2-40B4-BE49-F238E27FC236}">
                <a16:creationId xmlns:a16="http://schemas.microsoft.com/office/drawing/2014/main" id="{B906DEE3-F149-9545-AA8D-92439AC68A48}"/>
              </a:ext>
            </a:extLst>
          </p:cNvPr>
          <p:cNvSpPr/>
          <p:nvPr/>
        </p:nvSpPr>
        <p:spPr>
          <a:xfrm>
            <a:off x="2373763" y="2562498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0" name="Овал 6">
            <a:extLst>
              <a:ext uri="{FF2B5EF4-FFF2-40B4-BE49-F238E27FC236}">
                <a16:creationId xmlns:a16="http://schemas.microsoft.com/office/drawing/2014/main" id="{F236FFC1-C2B9-814D-8FE2-32B7159684D1}"/>
              </a:ext>
            </a:extLst>
          </p:cNvPr>
          <p:cNvSpPr/>
          <p:nvPr/>
        </p:nvSpPr>
        <p:spPr>
          <a:xfrm>
            <a:off x="2373763" y="2931690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44720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E6C4AA66-44AD-423C-8C54-22C52A6A7D6A}"/>
              </a:ext>
            </a:extLst>
          </p:cNvPr>
          <p:cNvSpPr/>
          <p:nvPr/>
        </p:nvSpPr>
        <p:spPr>
          <a:xfrm>
            <a:off x="930684" y="6415024"/>
            <a:ext cx="89807" cy="89807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F738B130-B0EF-4C44-8D9C-3B868022D341}"/>
              </a:ext>
            </a:extLst>
          </p:cNvPr>
          <p:cNvSpPr/>
          <p:nvPr/>
        </p:nvSpPr>
        <p:spPr>
          <a:xfrm>
            <a:off x="11381015" y="6335487"/>
            <a:ext cx="65314" cy="65314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BDE17A8-4211-4655-8AEC-A080B76734C9}"/>
              </a:ext>
            </a:extLst>
          </p:cNvPr>
          <p:cNvSpPr/>
          <p:nvPr/>
        </p:nvSpPr>
        <p:spPr>
          <a:xfrm>
            <a:off x="10547615" y="302623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4A1250BF-51B8-4204-9590-59DE636281C1}"/>
              </a:ext>
            </a:extLst>
          </p:cNvPr>
          <p:cNvSpPr/>
          <p:nvPr/>
        </p:nvSpPr>
        <p:spPr>
          <a:xfrm>
            <a:off x="521199" y="557893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C8378F4-A1E6-4328-8AC0-C57C028E90B1}"/>
              </a:ext>
            </a:extLst>
          </p:cNvPr>
          <p:cNvSpPr/>
          <p:nvPr/>
        </p:nvSpPr>
        <p:spPr>
          <a:xfrm>
            <a:off x="1951175" y="6488502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9129C929-2A39-4194-81CD-41AAB841B672}"/>
              </a:ext>
            </a:extLst>
          </p:cNvPr>
          <p:cNvSpPr/>
          <p:nvPr/>
        </p:nvSpPr>
        <p:spPr>
          <a:xfrm>
            <a:off x="423726" y="1572079"/>
            <a:ext cx="59872" cy="59872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B9F177E1-77E5-495D-9606-BCDFD32EB601}"/>
              </a:ext>
            </a:extLst>
          </p:cNvPr>
          <p:cNvSpPr/>
          <p:nvPr/>
        </p:nvSpPr>
        <p:spPr>
          <a:xfrm>
            <a:off x="11413672" y="615043"/>
            <a:ext cx="114300" cy="114300"/>
          </a:xfrm>
          <a:prstGeom prst="ellipse">
            <a:avLst/>
          </a:prstGeom>
          <a:solidFill>
            <a:srgbClr val="254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02A2063A-F88F-44E3-855B-D8DB9CD3CF39}"/>
              </a:ext>
            </a:extLst>
          </p:cNvPr>
          <p:cNvSpPr/>
          <p:nvPr/>
        </p:nvSpPr>
        <p:spPr>
          <a:xfrm>
            <a:off x="1758451" y="110094"/>
            <a:ext cx="114300" cy="1143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8F93059-2E3E-4E1D-959C-0BD595DD81E8}"/>
              </a:ext>
            </a:extLst>
          </p:cNvPr>
          <p:cNvSpPr/>
          <p:nvPr/>
        </p:nvSpPr>
        <p:spPr>
          <a:xfrm>
            <a:off x="11724107" y="2502626"/>
            <a:ext cx="59872" cy="59872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FCEBDFF6-BC42-4179-9FAD-F1B19B097932}"/>
              </a:ext>
            </a:extLst>
          </p:cNvPr>
          <p:cNvSpPr/>
          <p:nvPr/>
        </p:nvSpPr>
        <p:spPr>
          <a:xfrm>
            <a:off x="513034" y="5525587"/>
            <a:ext cx="65315" cy="65315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BEFB1AE4-AFEB-474A-A7A9-8B725370A907}"/>
              </a:ext>
            </a:extLst>
          </p:cNvPr>
          <p:cNvSpPr/>
          <p:nvPr/>
        </p:nvSpPr>
        <p:spPr>
          <a:xfrm>
            <a:off x="10674433" y="5216234"/>
            <a:ext cx="114300" cy="114300"/>
          </a:xfrm>
          <a:prstGeom prst="ellipse">
            <a:avLst/>
          </a:prstGeom>
          <a:solidFill>
            <a:srgbClr val="254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E2D00353-F8B6-43E8-91EC-050CB329306B}"/>
              </a:ext>
            </a:extLst>
          </p:cNvPr>
          <p:cNvSpPr/>
          <p:nvPr/>
        </p:nvSpPr>
        <p:spPr>
          <a:xfrm>
            <a:off x="9764485" y="6504831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5" name="Овал 11">
            <a:extLst>
              <a:ext uri="{FF2B5EF4-FFF2-40B4-BE49-F238E27FC236}">
                <a16:creationId xmlns:a16="http://schemas.microsoft.com/office/drawing/2014/main" id="{A8F93059-2E3E-4E1D-959C-0BD595DD81E8}"/>
              </a:ext>
            </a:extLst>
          </p:cNvPr>
          <p:cNvSpPr/>
          <p:nvPr/>
        </p:nvSpPr>
        <p:spPr>
          <a:xfrm>
            <a:off x="11724107" y="3700631"/>
            <a:ext cx="59872" cy="59872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1" name="Рисунок 13">
            <a:extLst>
              <a:ext uri="{FF2B5EF4-FFF2-40B4-BE49-F238E27FC236}">
                <a16:creationId xmlns:a16="http://schemas.microsoft.com/office/drawing/2014/main" id="{94BA505F-D328-0849-9E37-ABB3C269A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99948" y="583983"/>
            <a:ext cx="307473" cy="1764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7EA689-9A3E-5D47-B181-068C1D560B29}"/>
              </a:ext>
            </a:extLst>
          </p:cNvPr>
          <p:cNvSpPr txBox="1"/>
          <p:nvPr/>
        </p:nvSpPr>
        <p:spPr>
          <a:xfrm>
            <a:off x="2490095" y="441359"/>
            <a:ext cx="7211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tserrat SemiBold" panose="00000700000000000000" pitchFamily="2" charset="-52"/>
              </a:rPr>
              <a:t>Don’t Repeat Yourself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DFC31C-FFA7-AA40-9FE4-4C1F1A2FB9A0}"/>
              </a:ext>
            </a:extLst>
          </p:cNvPr>
          <p:cNvSpPr txBox="1"/>
          <p:nvPr/>
        </p:nvSpPr>
        <p:spPr>
          <a:xfrm>
            <a:off x="2490095" y="1401118"/>
            <a:ext cx="7211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any code is found in the listing more than once, then it should be placed in a separate method.</a:t>
            </a:r>
            <a:endParaRPr lang="en-US" dirty="0">
              <a:latin typeface="Montserrat SemiBold" panose="00000700000000000000" pitchFamily="2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3BAAB5-1E5C-FB43-AC9B-47F463D9FED5}"/>
              </a:ext>
            </a:extLst>
          </p:cNvPr>
          <p:cNvSpPr txBox="1"/>
          <p:nvPr/>
        </p:nvSpPr>
        <p:spPr>
          <a:xfrm>
            <a:off x="2490095" y="2757439"/>
            <a:ext cx="9000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necessary make even small corrections into source code, you need to change the same code</a:t>
            </a:r>
          </a:p>
          <a:p>
            <a:r>
              <a:rPr lang="en-US" dirty="0"/>
              <a:t> in several places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ADF7CB-7BFE-B64C-A7E4-DA971D2271BD}"/>
              </a:ext>
            </a:extLst>
          </p:cNvPr>
          <p:cNvSpPr txBox="1"/>
          <p:nvPr/>
        </p:nvSpPr>
        <p:spPr>
          <a:xfrm>
            <a:off x="2490094" y="3383047"/>
            <a:ext cx="8826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or another developer may accidentally miss one of the fixes and face subsequent errors </a:t>
            </a:r>
          </a:p>
          <a:p>
            <a:r>
              <a:rPr lang="en-US" dirty="0"/>
              <a:t>in the application.</a:t>
            </a:r>
          </a:p>
        </p:txBody>
      </p:sp>
      <p:sp>
        <p:nvSpPr>
          <p:cNvPr id="28" name="Овал 6">
            <a:extLst>
              <a:ext uri="{FF2B5EF4-FFF2-40B4-BE49-F238E27FC236}">
                <a16:creationId xmlns:a16="http://schemas.microsoft.com/office/drawing/2014/main" id="{08DD040C-9138-0048-8378-D26FC0736569}"/>
              </a:ext>
            </a:extLst>
          </p:cNvPr>
          <p:cNvSpPr/>
          <p:nvPr/>
        </p:nvSpPr>
        <p:spPr>
          <a:xfrm>
            <a:off x="2375794" y="2884955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9" name="Овал 6">
            <a:extLst>
              <a:ext uri="{FF2B5EF4-FFF2-40B4-BE49-F238E27FC236}">
                <a16:creationId xmlns:a16="http://schemas.microsoft.com/office/drawing/2014/main" id="{B906DEE3-F149-9545-AA8D-92439AC68A48}"/>
              </a:ext>
            </a:extLst>
          </p:cNvPr>
          <p:cNvSpPr/>
          <p:nvPr/>
        </p:nvSpPr>
        <p:spPr>
          <a:xfrm>
            <a:off x="2373762" y="3548239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79407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E6C4AA66-44AD-423C-8C54-22C52A6A7D6A}"/>
              </a:ext>
            </a:extLst>
          </p:cNvPr>
          <p:cNvSpPr/>
          <p:nvPr/>
        </p:nvSpPr>
        <p:spPr>
          <a:xfrm>
            <a:off x="930684" y="6415024"/>
            <a:ext cx="89807" cy="89807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F738B130-B0EF-4C44-8D9C-3B868022D341}"/>
              </a:ext>
            </a:extLst>
          </p:cNvPr>
          <p:cNvSpPr/>
          <p:nvPr/>
        </p:nvSpPr>
        <p:spPr>
          <a:xfrm>
            <a:off x="11381015" y="6335487"/>
            <a:ext cx="65314" cy="65314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BDE17A8-4211-4655-8AEC-A080B76734C9}"/>
              </a:ext>
            </a:extLst>
          </p:cNvPr>
          <p:cNvSpPr/>
          <p:nvPr/>
        </p:nvSpPr>
        <p:spPr>
          <a:xfrm>
            <a:off x="10547615" y="302623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4A1250BF-51B8-4204-9590-59DE636281C1}"/>
              </a:ext>
            </a:extLst>
          </p:cNvPr>
          <p:cNvSpPr/>
          <p:nvPr/>
        </p:nvSpPr>
        <p:spPr>
          <a:xfrm>
            <a:off x="521199" y="557893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C8378F4-A1E6-4328-8AC0-C57C028E90B1}"/>
              </a:ext>
            </a:extLst>
          </p:cNvPr>
          <p:cNvSpPr/>
          <p:nvPr/>
        </p:nvSpPr>
        <p:spPr>
          <a:xfrm>
            <a:off x="1951175" y="6488502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9129C929-2A39-4194-81CD-41AAB841B672}"/>
              </a:ext>
            </a:extLst>
          </p:cNvPr>
          <p:cNvSpPr/>
          <p:nvPr/>
        </p:nvSpPr>
        <p:spPr>
          <a:xfrm>
            <a:off x="423726" y="1572079"/>
            <a:ext cx="59872" cy="59872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B9F177E1-77E5-495D-9606-BCDFD32EB601}"/>
              </a:ext>
            </a:extLst>
          </p:cNvPr>
          <p:cNvSpPr/>
          <p:nvPr/>
        </p:nvSpPr>
        <p:spPr>
          <a:xfrm>
            <a:off x="11413672" y="615043"/>
            <a:ext cx="114300" cy="114300"/>
          </a:xfrm>
          <a:prstGeom prst="ellipse">
            <a:avLst/>
          </a:prstGeom>
          <a:solidFill>
            <a:srgbClr val="254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02A2063A-F88F-44E3-855B-D8DB9CD3CF39}"/>
              </a:ext>
            </a:extLst>
          </p:cNvPr>
          <p:cNvSpPr/>
          <p:nvPr/>
        </p:nvSpPr>
        <p:spPr>
          <a:xfrm>
            <a:off x="1758451" y="110094"/>
            <a:ext cx="114300" cy="1143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8F93059-2E3E-4E1D-959C-0BD595DD81E8}"/>
              </a:ext>
            </a:extLst>
          </p:cNvPr>
          <p:cNvSpPr/>
          <p:nvPr/>
        </p:nvSpPr>
        <p:spPr>
          <a:xfrm>
            <a:off x="11724107" y="2502626"/>
            <a:ext cx="59872" cy="59872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FCEBDFF6-BC42-4179-9FAD-F1B19B097932}"/>
              </a:ext>
            </a:extLst>
          </p:cNvPr>
          <p:cNvSpPr/>
          <p:nvPr/>
        </p:nvSpPr>
        <p:spPr>
          <a:xfrm>
            <a:off x="513034" y="5525587"/>
            <a:ext cx="65315" cy="65315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BEFB1AE4-AFEB-474A-A7A9-8B725370A907}"/>
              </a:ext>
            </a:extLst>
          </p:cNvPr>
          <p:cNvSpPr/>
          <p:nvPr/>
        </p:nvSpPr>
        <p:spPr>
          <a:xfrm>
            <a:off x="10674433" y="5216234"/>
            <a:ext cx="114300" cy="114300"/>
          </a:xfrm>
          <a:prstGeom prst="ellipse">
            <a:avLst/>
          </a:prstGeom>
          <a:solidFill>
            <a:srgbClr val="254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E2D00353-F8B6-43E8-91EC-050CB329306B}"/>
              </a:ext>
            </a:extLst>
          </p:cNvPr>
          <p:cNvSpPr/>
          <p:nvPr/>
        </p:nvSpPr>
        <p:spPr>
          <a:xfrm>
            <a:off x="9764485" y="6504831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5" name="Овал 11">
            <a:extLst>
              <a:ext uri="{FF2B5EF4-FFF2-40B4-BE49-F238E27FC236}">
                <a16:creationId xmlns:a16="http://schemas.microsoft.com/office/drawing/2014/main" id="{A8F93059-2E3E-4E1D-959C-0BD595DD81E8}"/>
              </a:ext>
            </a:extLst>
          </p:cNvPr>
          <p:cNvSpPr/>
          <p:nvPr/>
        </p:nvSpPr>
        <p:spPr>
          <a:xfrm>
            <a:off x="11724107" y="3700631"/>
            <a:ext cx="59872" cy="59872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1" name="Рисунок 13">
            <a:extLst>
              <a:ext uri="{FF2B5EF4-FFF2-40B4-BE49-F238E27FC236}">
                <a16:creationId xmlns:a16="http://schemas.microsoft.com/office/drawing/2014/main" id="{94BA505F-D328-0849-9E37-ABB3C269A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99948" y="583983"/>
            <a:ext cx="307473" cy="1764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7EA689-9A3E-5D47-B181-068C1D560B29}"/>
              </a:ext>
            </a:extLst>
          </p:cNvPr>
          <p:cNvSpPr txBox="1"/>
          <p:nvPr/>
        </p:nvSpPr>
        <p:spPr>
          <a:xfrm>
            <a:off x="2490095" y="441359"/>
            <a:ext cx="7211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tserrat SemiBold" panose="00000700000000000000" pitchFamily="2" charset="-52"/>
              </a:rPr>
              <a:t>Avoid Premature Optimization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DFC31C-FFA7-AA40-9FE4-4C1F1A2FB9A0}"/>
              </a:ext>
            </a:extLst>
          </p:cNvPr>
          <p:cNvSpPr txBox="1"/>
          <p:nvPr/>
        </p:nvSpPr>
        <p:spPr>
          <a:xfrm>
            <a:off x="2490095" y="1401118"/>
            <a:ext cx="7211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 SemiBold" panose="00000700000000000000" pitchFamily="2" charset="-52"/>
              </a:rPr>
              <a:t>premature optimization is the root of all evil (or at least most of it) in programming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ADF7CB-7BFE-B64C-A7E4-DA971D2271BD}"/>
              </a:ext>
            </a:extLst>
          </p:cNvPr>
          <p:cNvSpPr txBox="1"/>
          <p:nvPr/>
        </p:nvSpPr>
        <p:spPr>
          <a:xfrm>
            <a:off x="2490095" y="2562498"/>
            <a:ext cx="231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everything has its time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5244A5-C43F-1B4C-818C-46D7DB9D10D0}"/>
              </a:ext>
            </a:extLst>
          </p:cNvPr>
          <p:cNvSpPr txBox="1"/>
          <p:nvPr/>
        </p:nvSpPr>
        <p:spPr>
          <a:xfrm>
            <a:off x="2490095" y="2931830"/>
            <a:ext cx="762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development of optimized code requires more time and effort of the developer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360B32-D086-6E4B-BA13-E47F4C60A56E}"/>
              </a:ext>
            </a:extLst>
          </p:cNvPr>
          <p:cNvSpPr txBox="1"/>
          <p:nvPr/>
        </p:nvSpPr>
        <p:spPr>
          <a:xfrm>
            <a:off x="2490094" y="3301162"/>
            <a:ext cx="7415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first, it is more profitable to use simple, but not the most optimal solutions</a:t>
            </a:r>
          </a:p>
        </p:txBody>
      </p:sp>
      <p:sp>
        <p:nvSpPr>
          <p:cNvPr id="29" name="Овал 6">
            <a:extLst>
              <a:ext uri="{FF2B5EF4-FFF2-40B4-BE49-F238E27FC236}">
                <a16:creationId xmlns:a16="http://schemas.microsoft.com/office/drawing/2014/main" id="{B906DEE3-F149-9545-AA8D-92439AC68A48}"/>
              </a:ext>
            </a:extLst>
          </p:cNvPr>
          <p:cNvSpPr/>
          <p:nvPr/>
        </p:nvSpPr>
        <p:spPr>
          <a:xfrm>
            <a:off x="2373763" y="2727690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0" name="Овал 6">
            <a:extLst>
              <a:ext uri="{FF2B5EF4-FFF2-40B4-BE49-F238E27FC236}">
                <a16:creationId xmlns:a16="http://schemas.microsoft.com/office/drawing/2014/main" id="{F236FFC1-C2B9-814D-8FE2-32B7159684D1}"/>
              </a:ext>
            </a:extLst>
          </p:cNvPr>
          <p:cNvSpPr/>
          <p:nvPr/>
        </p:nvSpPr>
        <p:spPr>
          <a:xfrm>
            <a:off x="2373763" y="3096882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2" name="Овал 6">
            <a:extLst>
              <a:ext uri="{FF2B5EF4-FFF2-40B4-BE49-F238E27FC236}">
                <a16:creationId xmlns:a16="http://schemas.microsoft.com/office/drawing/2014/main" id="{3EB04E6F-6663-794D-BE23-566C7E562D24}"/>
              </a:ext>
            </a:extLst>
          </p:cNvPr>
          <p:cNvSpPr/>
          <p:nvPr/>
        </p:nvSpPr>
        <p:spPr>
          <a:xfrm>
            <a:off x="2373763" y="3466214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33734ED-58B9-4F4A-B455-079A37769188}"/>
              </a:ext>
            </a:extLst>
          </p:cNvPr>
          <p:cNvSpPr txBox="1"/>
          <p:nvPr/>
        </p:nvSpPr>
        <p:spPr>
          <a:xfrm>
            <a:off x="2490094" y="3681562"/>
            <a:ext cx="6355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requirements may change and the code will go to the garbage</a:t>
            </a:r>
          </a:p>
        </p:txBody>
      </p:sp>
      <p:sp>
        <p:nvSpPr>
          <p:cNvPr id="34" name="Овал 6">
            <a:extLst>
              <a:ext uri="{FF2B5EF4-FFF2-40B4-BE49-F238E27FC236}">
                <a16:creationId xmlns:a16="http://schemas.microsoft.com/office/drawing/2014/main" id="{C9394539-F55D-0445-8CFE-71F894208F40}"/>
              </a:ext>
            </a:extLst>
          </p:cNvPr>
          <p:cNvSpPr/>
          <p:nvPr/>
        </p:nvSpPr>
        <p:spPr>
          <a:xfrm>
            <a:off x="2373763" y="3846614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0528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Групувати 18">
            <a:extLst>
              <a:ext uri="{FF2B5EF4-FFF2-40B4-BE49-F238E27FC236}">
                <a16:creationId xmlns:a16="http://schemas.microsoft.com/office/drawing/2014/main" id="{B3F5E830-872A-40D0-98A9-2F2CEB70E30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Прямокутник 11">
              <a:extLst>
                <a:ext uri="{FF2B5EF4-FFF2-40B4-BE49-F238E27FC236}">
                  <a16:creationId xmlns:a16="http://schemas.microsoft.com/office/drawing/2014/main" id="{1CF95CD2-AA45-4FE4-B5B9-FE0643959C8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26443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dirty="0"/>
            </a:p>
          </p:txBody>
        </p:sp>
        <p:grpSp>
          <p:nvGrpSpPr>
            <p:cNvPr id="18" name="Групувати 17">
              <a:extLst>
                <a:ext uri="{FF2B5EF4-FFF2-40B4-BE49-F238E27FC236}">
                  <a16:creationId xmlns:a16="http://schemas.microsoft.com/office/drawing/2014/main" id="{7FF3A39A-ED6A-449D-B1AB-7C863C79802C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11" name="Рисунок 10">
                <a:extLst>
                  <a:ext uri="{FF2B5EF4-FFF2-40B4-BE49-F238E27FC236}">
                    <a16:creationId xmlns:a16="http://schemas.microsoft.com/office/drawing/2014/main" id="{30AE274A-DD53-45D8-8BAA-CE84785D99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0" y="0"/>
                <a:ext cx="12192000" cy="6858000"/>
              </a:xfrm>
              <a:prstGeom prst="rect">
                <a:avLst/>
              </a:prstGeom>
            </p:spPr>
          </p:pic>
          <p:pic>
            <p:nvPicPr>
              <p:cNvPr id="5" name="Рисунок 4">
                <a:extLst>
                  <a:ext uri="{FF2B5EF4-FFF2-40B4-BE49-F238E27FC236}">
                    <a16:creationId xmlns:a16="http://schemas.microsoft.com/office/drawing/2014/main" id="{B826953E-F317-440D-A9BB-5A799C5B78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2072" y="2462703"/>
                <a:ext cx="5587398" cy="4362640"/>
              </a:xfrm>
              <a:prstGeom prst="rect">
                <a:avLst/>
              </a:prstGeom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A7FC238-E12A-42EC-B5D6-E31FA7B3B9C9}"/>
              </a:ext>
            </a:extLst>
          </p:cNvPr>
          <p:cNvSpPr txBox="1"/>
          <p:nvPr/>
        </p:nvSpPr>
        <p:spPr>
          <a:xfrm>
            <a:off x="1208316" y="1030785"/>
            <a:ext cx="6759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 SemiBold" panose="00000700000000000000" pitchFamily="2" charset="-52"/>
              </a:rPr>
              <a:t>Architectural Principles</a:t>
            </a:r>
            <a:endParaRPr lang="uk-UA" sz="3200" dirty="0">
              <a:solidFill>
                <a:schemeClr val="bg1"/>
              </a:solidFill>
              <a:latin typeface="Montserrat SemiBold" panose="000007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686937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E6C4AA66-44AD-423C-8C54-22C52A6A7D6A}"/>
              </a:ext>
            </a:extLst>
          </p:cNvPr>
          <p:cNvSpPr/>
          <p:nvPr/>
        </p:nvSpPr>
        <p:spPr>
          <a:xfrm>
            <a:off x="930684" y="6415024"/>
            <a:ext cx="89807" cy="89807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F738B130-B0EF-4C44-8D9C-3B868022D341}"/>
              </a:ext>
            </a:extLst>
          </p:cNvPr>
          <p:cNvSpPr/>
          <p:nvPr/>
        </p:nvSpPr>
        <p:spPr>
          <a:xfrm>
            <a:off x="11381015" y="6335487"/>
            <a:ext cx="65314" cy="65314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BDE17A8-4211-4655-8AEC-A080B76734C9}"/>
              </a:ext>
            </a:extLst>
          </p:cNvPr>
          <p:cNvSpPr/>
          <p:nvPr/>
        </p:nvSpPr>
        <p:spPr>
          <a:xfrm>
            <a:off x="10547615" y="302623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4A1250BF-51B8-4204-9590-59DE636281C1}"/>
              </a:ext>
            </a:extLst>
          </p:cNvPr>
          <p:cNvSpPr/>
          <p:nvPr/>
        </p:nvSpPr>
        <p:spPr>
          <a:xfrm>
            <a:off x="521199" y="557893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C8378F4-A1E6-4328-8AC0-C57C028E90B1}"/>
              </a:ext>
            </a:extLst>
          </p:cNvPr>
          <p:cNvSpPr/>
          <p:nvPr/>
        </p:nvSpPr>
        <p:spPr>
          <a:xfrm>
            <a:off x="1951175" y="6488502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9129C929-2A39-4194-81CD-41AAB841B672}"/>
              </a:ext>
            </a:extLst>
          </p:cNvPr>
          <p:cNvSpPr/>
          <p:nvPr/>
        </p:nvSpPr>
        <p:spPr>
          <a:xfrm>
            <a:off x="423726" y="1572079"/>
            <a:ext cx="59872" cy="59872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B9F177E1-77E5-495D-9606-BCDFD32EB601}"/>
              </a:ext>
            </a:extLst>
          </p:cNvPr>
          <p:cNvSpPr/>
          <p:nvPr/>
        </p:nvSpPr>
        <p:spPr>
          <a:xfrm>
            <a:off x="11413672" y="615043"/>
            <a:ext cx="114300" cy="114300"/>
          </a:xfrm>
          <a:prstGeom prst="ellipse">
            <a:avLst/>
          </a:prstGeom>
          <a:solidFill>
            <a:srgbClr val="254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02A2063A-F88F-44E3-855B-D8DB9CD3CF39}"/>
              </a:ext>
            </a:extLst>
          </p:cNvPr>
          <p:cNvSpPr/>
          <p:nvPr/>
        </p:nvSpPr>
        <p:spPr>
          <a:xfrm>
            <a:off x="1758451" y="110094"/>
            <a:ext cx="114300" cy="1143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8F93059-2E3E-4E1D-959C-0BD595DD81E8}"/>
              </a:ext>
            </a:extLst>
          </p:cNvPr>
          <p:cNvSpPr/>
          <p:nvPr/>
        </p:nvSpPr>
        <p:spPr>
          <a:xfrm>
            <a:off x="11724107" y="2502626"/>
            <a:ext cx="59872" cy="59872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FCEBDFF6-BC42-4179-9FAD-F1B19B097932}"/>
              </a:ext>
            </a:extLst>
          </p:cNvPr>
          <p:cNvSpPr/>
          <p:nvPr/>
        </p:nvSpPr>
        <p:spPr>
          <a:xfrm>
            <a:off x="513034" y="5525587"/>
            <a:ext cx="65315" cy="65315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BEFB1AE4-AFEB-474A-A7A9-8B725370A907}"/>
              </a:ext>
            </a:extLst>
          </p:cNvPr>
          <p:cNvSpPr/>
          <p:nvPr/>
        </p:nvSpPr>
        <p:spPr>
          <a:xfrm>
            <a:off x="10674433" y="5216234"/>
            <a:ext cx="114300" cy="114300"/>
          </a:xfrm>
          <a:prstGeom prst="ellipse">
            <a:avLst/>
          </a:prstGeom>
          <a:solidFill>
            <a:srgbClr val="254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E2D00353-F8B6-43E8-91EC-050CB329306B}"/>
              </a:ext>
            </a:extLst>
          </p:cNvPr>
          <p:cNvSpPr/>
          <p:nvPr/>
        </p:nvSpPr>
        <p:spPr>
          <a:xfrm>
            <a:off x="9764485" y="6504831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5" name="Овал 11">
            <a:extLst>
              <a:ext uri="{FF2B5EF4-FFF2-40B4-BE49-F238E27FC236}">
                <a16:creationId xmlns:a16="http://schemas.microsoft.com/office/drawing/2014/main" id="{A8F93059-2E3E-4E1D-959C-0BD595DD81E8}"/>
              </a:ext>
            </a:extLst>
          </p:cNvPr>
          <p:cNvSpPr/>
          <p:nvPr/>
        </p:nvSpPr>
        <p:spPr>
          <a:xfrm>
            <a:off x="11724107" y="3700631"/>
            <a:ext cx="59872" cy="59872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1" name="Рисунок 13">
            <a:extLst>
              <a:ext uri="{FF2B5EF4-FFF2-40B4-BE49-F238E27FC236}">
                <a16:creationId xmlns:a16="http://schemas.microsoft.com/office/drawing/2014/main" id="{94BA505F-D328-0849-9E37-ABB3C269A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99948" y="583983"/>
            <a:ext cx="307473" cy="1764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7EA689-9A3E-5D47-B181-068C1D560B29}"/>
              </a:ext>
            </a:extLst>
          </p:cNvPr>
          <p:cNvSpPr txBox="1"/>
          <p:nvPr/>
        </p:nvSpPr>
        <p:spPr>
          <a:xfrm>
            <a:off x="2490095" y="441359"/>
            <a:ext cx="7211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tserrat SemiBold" panose="00000700000000000000" pitchFamily="2" charset="-52"/>
              </a:rPr>
              <a:t>S.O.L.I.D.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DFC31C-FFA7-AA40-9FE4-4C1F1A2FB9A0}"/>
              </a:ext>
            </a:extLst>
          </p:cNvPr>
          <p:cNvSpPr txBox="1"/>
          <p:nvPr/>
        </p:nvSpPr>
        <p:spPr>
          <a:xfrm>
            <a:off x="2490095" y="1401118"/>
            <a:ext cx="72118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 SemiBold" panose="00000700000000000000" pitchFamily="2" charset="-52"/>
              </a:rPr>
              <a:t>“SOLID” is actually a group of object-oriented design principles used by individual developers when writing code. Each letter in “SOLID” represents one of the principles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ADF7CB-7BFE-B64C-A7E4-DA971D2271BD}"/>
              </a:ext>
            </a:extLst>
          </p:cNvPr>
          <p:cNvSpPr txBox="1"/>
          <p:nvPr/>
        </p:nvSpPr>
        <p:spPr>
          <a:xfrm>
            <a:off x="2490095" y="2562498"/>
            <a:ext cx="9582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responsibility states that every module or class should have responsibility over a single part </a:t>
            </a:r>
          </a:p>
          <a:p>
            <a:r>
              <a:rPr lang="en-US" dirty="0"/>
              <a:t>of the functionality provided by the software and that responsibility should be entirely encapsulated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5244A5-C43F-1B4C-818C-46D7DB9D10D0}"/>
              </a:ext>
            </a:extLst>
          </p:cNvPr>
          <p:cNvSpPr txBox="1"/>
          <p:nvPr/>
        </p:nvSpPr>
        <p:spPr>
          <a:xfrm>
            <a:off x="2490095" y="3184616"/>
            <a:ext cx="9115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open-closed states that software entities (classes, modules, functions, etc.) should be open for </a:t>
            </a:r>
          </a:p>
          <a:p>
            <a:r>
              <a:rPr lang="en-US" dirty="0"/>
              <a:t>extension, but closed for modification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360B32-D086-6E4B-BA13-E47F4C60A56E}"/>
              </a:ext>
            </a:extLst>
          </p:cNvPr>
          <p:cNvSpPr txBox="1"/>
          <p:nvPr/>
        </p:nvSpPr>
        <p:spPr>
          <a:xfrm>
            <a:off x="2487538" y="4489188"/>
            <a:ext cx="939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interface segregation states that no client should be forced to depend on methods it does not use</a:t>
            </a:r>
          </a:p>
        </p:txBody>
      </p:sp>
      <p:sp>
        <p:nvSpPr>
          <p:cNvPr id="29" name="Овал 6">
            <a:extLst>
              <a:ext uri="{FF2B5EF4-FFF2-40B4-BE49-F238E27FC236}">
                <a16:creationId xmlns:a16="http://schemas.microsoft.com/office/drawing/2014/main" id="{B906DEE3-F149-9545-AA8D-92439AC68A48}"/>
              </a:ext>
            </a:extLst>
          </p:cNvPr>
          <p:cNvSpPr/>
          <p:nvPr/>
        </p:nvSpPr>
        <p:spPr>
          <a:xfrm>
            <a:off x="2373763" y="2727690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0" name="Овал 6">
            <a:extLst>
              <a:ext uri="{FF2B5EF4-FFF2-40B4-BE49-F238E27FC236}">
                <a16:creationId xmlns:a16="http://schemas.microsoft.com/office/drawing/2014/main" id="{F236FFC1-C2B9-814D-8FE2-32B7159684D1}"/>
              </a:ext>
            </a:extLst>
          </p:cNvPr>
          <p:cNvSpPr/>
          <p:nvPr/>
        </p:nvSpPr>
        <p:spPr>
          <a:xfrm>
            <a:off x="2373763" y="3349668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2" name="Овал 6">
            <a:extLst>
              <a:ext uri="{FF2B5EF4-FFF2-40B4-BE49-F238E27FC236}">
                <a16:creationId xmlns:a16="http://schemas.microsoft.com/office/drawing/2014/main" id="{3EB04E6F-6663-794D-BE23-566C7E562D24}"/>
              </a:ext>
            </a:extLst>
          </p:cNvPr>
          <p:cNvSpPr/>
          <p:nvPr/>
        </p:nvSpPr>
        <p:spPr>
          <a:xfrm>
            <a:off x="2371207" y="4654240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33734ED-58B9-4F4A-B455-079A37769188}"/>
              </a:ext>
            </a:extLst>
          </p:cNvPr>
          <p:cNvSpPr txBox="1"/>
          <p:nvPr/>
        </p:nvSpPr>
        <p:spPr>
          <a:xfrm>
            <a:off x="2485507" y="4952485"/>
            <a:ext cx="81866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dependency inversion - high-level modules should not depend on low-level modules. </a:t>
            </a:r>
          </a:p>
          <a:p>
            <a:r>
              <a:rPr lang="en-US" dirty="0"/>
              <a:t>Both should depend on abstractions. Abstractions should not depend on details. </a:t>
            </a:r>
          </a:p>
          <a:p>
            <a:r>
              <a:rPr lang="en-US" dirty="0"/>
              <a:t>Details (concrete implementations) should depend on abstractions.</a:t>
            </a:r>
          </a:p>
          <a:p>
            <a:endParaRPr lang="en-US" dirty="0"/>
          </a:p>
        </p:txBody>
      </p:sp>
      <p:sp>
        <p:nvSpPr>
          <p:cNvPr id="34" name="Овал 6">
            <a:extLst>
              <a:ext uri="{FF2B5EF4-FFF2-40B4-BE49-F238E27FC236}">
                <a16:creationId xmlns:a16="http://schemas.microsoft.com/office/drawing/2014/main" id="{C9394539-F55D-0445-8CFE-71F894208F40}"/>
              </a:ext>
            </a:extLst>
          </p:cNvPr>
          <p:cNvSpPr/>
          <p:nvPr/>
        </p:nvSpPr>
        <p:spPr>
          <a:xfrm>
            <a:off x="2369176" y="5117537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D65C48-BD49-D746-A413-888E5E31951B}"/>
              </a:ext>
            </a:extLst>
          </p:cNvPr>
          <p:cNvSpPr txBox="1"/>
          <p:nvPr/>
        </p:nvSpPr>
        <p:spPr>
          <a:xfrm>
            <a:off x="2487539" y="3800451"/>
            <a:ext cx="7999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Liskov</a:t>
            </a:r>
            <a:r>
              <a:rPr lang="en-US" dirty="0"/>
              <a:t> substitution states that the inherited class should complement, not replace, </a:t>
            </a:r>
          </a:p>
          <a:p>
            <a:r>
              <a:rPr lang="en-US" dirty="0"/>
              <a:t>the behavior of the base class</a:t>
            </a:r>
          </a:p>
        </p:txBody>
      </p:sp>
      <p:sp>
        <p:nvSpPr>
          <p:cNvPr id="31" name="Овал 6">
            <a:extLst>
              <a:ext uri="{FF2B5EF4-FFF2-40B4-BE49-F238E27FC236}">
                <a16:creationId xmlns:a16="http://schemas.microsoft.com/office/drawing/2014/main" id="{BA590CC2-CF21-C14C-8690-FE2B666C4896}"/>
              </a:ext>
            </a:extLst>
          </p:cNvPr>
          <p:cNvSpPr/>
          <p:nvPr/>
        </p:nvSpPr>
        <p:spPr>
          <a:xfrm>
            <a:off x="2371207" y="3965503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70890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E6C4AA66-44AD-423C-8C54-22C52A6A7D6A}"/>
              </a:ext>
            </a:extLst>
          </p:cNvPr>
          <p:cNvSpPr/>
          <p:nvPr/>
        </p:nvSpPr>
        <p:spPr>
          <a:xfrm>
            <a:off x="930684" y="6415024"/>
            <a:ext cx="89807" cy="89807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F738B130-B0EF-4C44-8D9C-3B868022D341}"/>
              </a:ext>
            </a:extLst>
          </p:cNvPr>
          <p:cNvSpPr/>
          <p:nvPr/>
        </p:nvSpPr>
        <p:spPr>
          <a:xfrm>
            <a:off x="11381015" y="6335487"/>
            <a:ext cx="65314" cy="65314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BDE17A8-4211-4655-8AEC-A080B76734C9}"/>
              </a:ext>
            </a:extLst>
          </p:cNvPr>
          <p:cNvSpPr/>
          <p:nvPr/>
        </p:nvSpPr>
        <p:spPr>
          <a:xfrm>
            <a:off x="10547615" y="302623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4A1250BF-51B8-4204-9590-59DE636281C1}"/>
              </a:ext>
            </a:extLst>
          </p:cNvPr>
          <p:cNvSpPr/>
          <p:nvPr/>
        </p:nvSpPr>
        <p:spPr>
          <a:xfrm>
            <a:off x="521199" y="557893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C8378F4-A1E6-4328-8AC0-C57C028E90B1}"/>
              </a:ext>
            </a:extLst>
          </p:cNvPr>
          <p:cNvSpPr/>
          <p:nvPr/>
        </p:nvSpPr>
        <p:spPr>
          <a:xfrm>
            <a:off x="1951175" y="6488502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9129C929-2A39-4194-81CD-41AAB841B672}"/>
              </a:ext>
            </a:extLst>
          </p:cNvPr>
          <p:cNvSpPr/>
          <p:nvPr/>
        </p:nvSpPr>
        <p:spPr>
          <a:xfrm>
            <a:off x="423726" y="1572079"/>
            <a:ext cx="59872" cy="59872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B9F177E1-77E5-495D-9606-BCDFD32EB601}"/>
              </a:ext>
            </a:extLst>
          </p:cNvPr>
          <p:cNvSpPr/>
          <p:nvPr/>
        </p:nvSpPr>
        <p:spPr>
          <a:xfrm>
            <a:off x="11413672" y="615043"/>
            <a:ext cx="114300" cy="114300"/>
          </a:xfrm>
          <a:prstGeom prst="ellipse">
            <a:avLst/>
          </a:prstGeom>
          <a:solidFill>
            <a:srgbClr val="254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02A2063A-F88F-44E3-855B-D8DB9CD3CF39}"/>
              </a:ext>
            </a:extLst>
          </p:cNvPr>
          <p:cNvSpPr/>
          <p:nvPr/>
        </p:nvSpPr>
        <p:spPr>
          <a:xfrm>
            <a:off x="1758451" y="110094"/>
            <a:ext cx="114300" cy="1143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8F93059-2E3E-4E1D-959C-0BD595DD81E8}"/>
              </a:ext>
            </a:extLst>
          </p:cNvPr>
          <p:cNvSpPr/>
          <p:nvPr/>
        </p:nvSpPr>
        <p:spPr>
          <a:xfrm>
            <a:off x="11724107" y="2502626"/>
            <a:ext cx="59872" cy="59872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FCEBDFF6-BC42-4179-9FAD-F1B19B097932}"/>
              </a:ext>
            </a:extLst>
          </p:cNvPr>
          <p:cNvSpPr/>
          <p:nvPr/>
        </p:nvSpPr>
        <p:spPr>
          <a:xfrm>
            <a:off x="513034" y="5525587"/>
            <a:ext cx="65315" cy="65315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E2D00353-F8B6-43E8-91EC-050CB329306B}"/>
              </a:ext>
            </a:extLst>
          </p:cNvPr>
          <p:cNvSpPr/>
          <p:nvPr/>
        </p:nvSpPr>
        <p:spPr>
          <a:xfrm>
            <a:off x="9764485" y="6504831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5" name="Овал 11">
            <a:extLst>
              <a:ext uri="{FF2B5EF4-FFF2-40B4-BE49-F238E27FC236}">
                <a16:creationId xmlns:a16="http://schemas.microsoft.com/office/drawing/2014/main" id="{A8F93059-2E3E-4E1D-959C-0BD595DD81E8}"/>
              </a:ext>
            </a:extLst>
          </p:cNvPr>
          <p:cNvSpPr/>
          <p:nvPr/>
        </p:nvSpPr>
        <p:spPr>
          <a:xfrm>
            <a:off x="11724107" y="3700631"/>
            <a:ext cx="59872" cy="59872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1" name="Рисунок 13">
            <a:extLst>
              <a:ext uri="{FF2B5EF4-FFF2-40B4-BE49-F238E27FC236}">
                <a16:creationId xmlns:a16="http://schemas.microsoft.com/office/drawing/2014/main" id="{94BA505F-D328-0849-9E37-ABB3C269A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99948" y="583983"/>
            <a:ext cx="307473" cy="1764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7EA689-9A3E-5D47-B181-068C1D560B29}"/>
              </a:ext>
            </a:extLst>
          </p:cNvPr>
          <p:cNvSpPr txBox="1"/>
          <p:nvPr/>
        </p:nvSpPr>
        <p:spPr>
          <a:xfrm>
            <a:off x="2490095" y="441359"/>
            <a:ext cx="7211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Single Responsibility</a:t>
            </a:r>
            <a:endParaRPr lang="en-US" sz="2400" dirty="0">
              <a:latin typeface="Montserrat SemiBold" panose="00000700000000000000" pitchFamily="2" charset="-5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81E8E6-268B-A64A-B715-46A792F9A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156" y="1363132"/>
            <a:ext cx="4377267" cy="43772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9F4673-4A08-464E-A73E-38DF13C46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578" y="1977523"/>
            <a:ext cx="4537422" cy="333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422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E6C4AA66-44AD-423C-8C54-22C52A6A7D6A}"/>
              </a:ext>
            </a:extLst>
          </p:cNvPr>
          <p:cNvSpPr/>
          <p:nvPr/>
        </p:nvSpPr>
        <p:spPr>
          <a:xfrm>
            <a:off x="930684" y="6415024"/>
            <a:ext cx="89807" cy="89807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F738B130-B0EF-4C44-8D9C-3B868022D341}"/>
              </a:ext>
            </a:extLst>
          </p:cNvPr>
          <p:cNvSpPr/>
          <p:nvPr/>
        </p:nvSpPr>
        <p:spPr>
          <a:xfrm>
            <a:off x="11381015" y="6335487"/>
            <a:ext cx="65314" cy="65314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BDE17A8-4211-4655-8AEC-A080B76734C9}"/>
              </a:ext>
            </a:extLst>
          </p:cNvPr>
          <p:cNvSpPr/>
          <p:nvPr/>
        </p:nvSpPr>
        <p:spPr>
          <a:xfrm>
            <a:off x="10547615" y="302623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4A1250BF-51B8-4204-9590-59DE636281C1}"/>
              </a:ext>
            </a:extLst>
          </p:cNvPr>
          <p:cNvSpPr/>
          <p:nvPr/>
        </p:nvSpPr>
        <p:spPr>
          <a:xfrm>
            <a:off x="521199" y="557893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C8378F4-A1E6-4328-8AC0-C57C028E90B1}"/>
              </a:ext>
            </a:extLst>
          </p:cNvPr>
          <p:cNvSpPr/>
          <p:nvPr/>
        </p:nvSpPr>
        <p:spPr>
          <a:xfrm>
            <a:off x="1951175" y="6488502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9129C929-2A39-4194-81CD-41AAB841B672}"/>
              </a:ext>
            </a:extLst>
          </p:cNvPr>
          <p:cNvSpPr/>
          <p:nvPr/>
        </p:nvSpPr>
        <p:spPr>
          <a:xfrm>
            <a:off x="423726" y="1572079"/>
            <a:ext cx="59872" cy="59872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B9F177E1-77E5-495D-9606-BCDFD32EB601}"/>
              </a:ext>
            </a:extLst>
          </p:cNvPr>
          <p:cNvSpPr/>
          <p:nvPr/>
        </p:nvSpPr>
        <p:spPr>
          <a:xfrm>
            <a:off x="11413672" y="615043"/>
            <a:ext cx="114300" cy="114300"/>
          </a:xfrm>
          <a:prstGeom prst="ellipse">
            <a:avLst/>
          </a:prstGeom>
          <a:solidFill>
            <a:srgbClr val="254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02A2063A-F88F-44E3-855B-D8DB9CD3CF39}"/>
              </a:ext>
            </a:extLst>
          </p:cNvPr>
          <p:cNvSpPr/>
          <p:nvPr/>
        </p:nvSpPr>
        <p:spPr>
          <a:xfrm>
            <a:off x="1758451" y="110094"/>
            <a:ext cx="114300" cy="1143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8F93059-2E3E-4E1D-959C-0BD595DD81E8}"/>
              </a:ext>
            </a:extLst>
          </p:cNvPr>
          <p:cNvSpPr/>
          <p:nvPr/>
        </p:nvSpPr>
        <p:spPr>
          <a:xfrm>
            <a:off x="11724107" y="2502626"/>
            <a:ext cx="59872" cy="59872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FCEBDFF6-BC42-4179-9FAD-F1B19B097932}"/>
              </a:ext>
            </a:extLst>
          </p:cNvPr>
          <p:cNvSpPr/>
          <p:nvPr/>
        </p:nvSpPr>
        <p:spPr>
          <a:xfrm>
            <a:off x="513034" y="5525587"/>
            <a:ext cx="65315" cy="65315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E2D00353-F8B6-43E8-91EC-050CB329306B}"/>
              </a:ext>
            </a:extLst>
          </p:cNvPr>
          <p:cNvSpPr/>
          <p:nvPr/>
        </p:nvSpPr>
        <p:spPr>
          <a:xfrm>
            <a:off x="9764485" y="6504831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5" name="Овал 11">
            <a:extLst>
              <a:ext uri="{FF2B5EF4-FFF2-40B4-BE49-F238E27FC236}">
                <a16:creationId xmlns:a16="http://schemas.microsoft.com/office/drawing/2014/main" id="{A8F93059-2E3E-4E1D-959C-0BD595DD81E8}"/>
              </a:ext>
            </a:extLst>
          </p:cNvPr>
          <p:cNvSpPr/>
          <p:nvPr/>
        </p:nvSpPr>
        <p:spPr>
          <a:xfrm>
            <a:off x="11724107" y="3700631"/>
            <a:ext cx="59872" cy="59872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1" name="Рисунок 13">
            <a:extLst>
              <a:ext uri="{FF2B5EF4-FFF2-40B4-BE49-F238E27FC236}">
                <a16:creationId xmlns:a16="http://schemas.microsoft.com/office/drawing/2014/main" id="{94BA505F-D328-0849-9E37-ABB3C269A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99948" y="583983"/>
            <a:ext cx="307473" cy="1764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7EA689-9A3E-5D47-B181-068C1D560B29}"/>
              </a:ext>
            </a:extLst>
          </p:cNvPr>
          <p:cNvSpPr txBox="1"/>
          <p:nvPr/>
        </p:nvSpPr>
        <p:spPr>
          <a:xfrm>
            <a:off x="2490095" y="441359"/>
            <a:ext cx="7211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Open Close</a:t>
            </a:r>
            <a:endParaRPr lang="en-US" sz="2400" dirty="0">
              <a:latin typeface="Montserrat SemiBold" panose="00000700000000000000" pitchFamily="2" charset="-52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780E0F3-8DDA-3641-8874-42491AC25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516" y="1349648"/>
            <a:ext cx="4454673" cy="12128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6AB3CE-D1B0-A043-B303-EDF1099E2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5517" y="2815757"/>
            <a:ext cx="5721350" cy="349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147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E6C4AA66-44AD-423C-8C54-22C52A6A7D6A}"/>
              </a:ext>
            </a:extLst>
          </p:cNvPr>
          <p:cNvSpPr/>
          <p:nvPr/>
        </p:nvSpPr>
        <p:spPr>
          <a:xfrm>
            <a:off x="930684" y="6415024"/>
            <a:ext cx="89807" cy="89807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F738B130-B0EF-4C44-8D9C-3B868022D341}"/>
              </a:ext>
            </a:extLst>
          </p:cNvPr>
          <p:cNvSpPr/>
          <p:nvPr/>
        </p:nvSpPr>
        <p:spPr>
          <a:xfrm>
            <a:off x="11381015" y="6335487"/>
            <a:ext cx="65314" cy="65314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BDE17A8-4211-4655-8AEC-A080B76734C9}"/>
              </a:ext>
            </a:extLst>
          </p:cNvPr>
          <p:cNvSpPr/>
          <p:nvPr/>
        </p:nvSpPr>
        <p:spPr>
          <a:xfrm>
            <a:off x="10547615" y="302623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4A1250BF-51B8-4204-9590-59DE636281C1}"/>
              </a:ext>
            </a:extLst>
          </p:cNvPr>
          <p:cNvSpPr/>
          <p:nvPr/>
        </p:nvSpPr>
        <p:spPr>
          <a:xfrm>
            <a:off x="521199" y="557893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C8378F4-A1E6-4328-8AC0-C57C028E90B1}"/>
              </a:ext>
            </a:extLst>
          </p:cNvPr>
          <p:cNvSpPr/>
          <p:nvPr/>
        </p:nvSpPr>
        <p:spPr>
          <a:xfrm>
            <a:off x="1951175" y="6488502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9129C929-2A39-4194-81CD-41AAB841B672}"/>
              </a:ext>
            </a:extLst>
          </p:cNvPr>
          <p:cNvSpPr/>
          <p:nvPr/>
        </p:nvSpPr>
        <p:spPr>
          <a:xfrm>
            <a:off x="423726" y="1572079"/>
            <a:ext cx="59872" cy="59872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B9F177E1-77E5-495D-9606-BCDFD32EB601}"/>
              </a:ext>
            </a:extLst>
          </p:cNvPr>
          <p:cNvSpPr/>
          <p:nvPr/>
        </p:nvSpPr>
        <p:spPr>
          <a:xfrm>
            <a:off x="11413672" y="615043"/>
            <a:ext cx="114300" cy="114300"/>
          </a:xfrm>
          <a:prstGeom prst="ellipse">
            <a:avLst/>
          </a:prstGeom>
          <a:solidFill>
            <a:srgbClr val="254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02A2063A-F88F-44E3-855B-D8DB9CD3CF39}"/>
              </a:ext>
            </a:extLst>
          </p:cNvPr>
          <p:cNvSpPr/>
          <p:nvPr/>
        </p:nvSpPr>
        <p:spPr>
          <a:xfrm>
            <a:off x="1758451" y="110094"/>
            <a:ext cx="114300" cy="1143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8F93059-2E3E-4E1D-959C-0BD595DD81E8}"/>
              </a:ext>
            </a:extLst>
          </p:cNvPr>
          <p:cNvSpPr/>
          <p:nvPr/>
        </p:nvSpPr>
        <p:spPr>
          <a:xfrm>
            <a:off x="11724107" y="2502626"/>
            <a:ext cx="59872" cy="59872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FCEBDFF6-BC42-4179-9FAD-F1B19B097932}"/>
              </a:ext>
            </a:extLst>
          </p:cNvPr>
          <p:cNvSpPr/>
          <p:nvPr/>
        </p:nvSpPr>
        <p:spPr>
          <a:xfrm>
            <a:off x="513034" y="5525587"/>
            <a:ext cx="65315" cy="65315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E2D00353-F8B6-43E8-91EC-050CB329306B}"/>
              </a:ext>
            </a:extLst>
          </p:cNvPr>
          <p:cNvSpPr/>
          <p:nvPr/>
        </p:nvSpPr>
        <p:spPr>
          <a:xfrm>
            <a:off x="9764485" y="6504831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5" name="Овал 11">
            <a:extLst>
              <a:ext uri="{FF2B5EF4-FFF2-40B4-BE49-F238E27FC236}">
                <a16:creationId xmlns:a16="http://schemas.microsoft.com/office/drawing/2014/main" id="{A8F93059-2E3E-4E1D-959C-0BD595DD81E8}"/>
              </a:ext>
            </a:extLst>
          </p:cNvPr>
          <p:cNvSpPr/>
          <p:nvPr/>
        </p:nvSpPr>
        <p:spPr>
          <a:xfrm>
            <a:off x="11724107" y="3700631"/>
            <a:ext cx="59872" cy="59872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1" name="Рисунок 13">
            <a:extLst>
              <a:ext uri="{FF2B5EF4-FFF2-40B4-BE49-F238E27FC236}">
                <a16:creationId xmlns:a16="http://schemas.microsoft.com/office/drawing/2014/main" id="{94BA505F-D328-0849-9E37-ABB3C269A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99948" y="583983"/>
            <a:ext cx="307473" cy="1764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7EA689-9A3E-5D47-B181-068C1D560B29}"/>
              </a:ext>
            </a:extLst>
          </p:cNvPr>
          <p:cNvSpPr txBox="1"/>
          <p:nvPr/>
        </p:nvSpPr>
        <p:spPr>
          <a:xfrm>
            <a:off x="2490095" y="441359"/>
            <a:ext cx="7211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Open Close</a:t>
            </a:r>
            <a:endParaRPr lang="en-US" sz="2400" dirty="0">
              <a:latin typeface="Montserrat SemiBold" panose="00000700000000000000" pitchFamily="2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7E2F77-66B1-6744-AB21-D99D5FFB5AF6}"/>
              </a:ext>
            </a:extLst>
          </p:cNvPr>
          <p:cNvSpPr txBox="1"/>
          <p:nvPr/>
        </p:nvSpPr>
        <p:spPr>
          <a:xfrm>
            <a:off x="2531533" y="24722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B660CE3-5C56-DE41-B182-73506146A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085" y="1272148"/>
            <a:ext cx="5729515" cy="39635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D5AEF0F-8855-474D-819E-2CC6D45E5B59}"/>
              </a:ext>
            </a:extLst>
          </p:cNvPr>
          <p:cNvSpPr txBox="1"/>
          <p:nvPr/>
        </p:nvSpPr>
        <p:spPr>
          <a:xfrm>
            <a:off x="1587108" y="5604842"/>
            <a:ext cx="10289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That is, </a:t>
            </a:r>
            <a:r>
              <a:rPr lang="en-US" dirty="0" err="1"/>
              <a:t>AreaCalculator</a:t>
            </a:r>
            <a:r>
              <a:rPr lang="en-US" dirty="0"/>
              <a:t> isn’t closed for modification as we need to change it in order to extend it. Or in other</a:t>
            </a:r>
          </a:p>
          <a:p>
            <a:r>
              <a:rPr lang="en-US" dirty="0"/>
              <a:t>words: it isn’t open for extension.</a:t>
            </a:r>
          </a:p>
        </p:txBody>
      </p:sp>
    </p:spTree>
    <p:extLst>
      <p:ext uri="{BB962C8B-B14F-4D97-AF65-F5344CB8AC3E}">
        <p14:creationId xmlns:p14="http://schemas.microsoft.com/office/powerpoint/2010/main" val="914236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E6C4AA66-44AD-423C-8C54-22C52A6A7D6A}"/>
              </a:ext>
            </a:extLst>
          </p:cNvPr>
          <p:cNvSpPr/>
          <p:nvPr/>
        </p:nvSpPr>
        <p:spPr>
          <a:xfrm>
            <a:off x="930684" y="6415024"/>
            <a:ext cx="89807" cy="89807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F738B130-B0EF-4C44-8D9C-3B868022D341}"/>
              </a:ext>
            </a:extLst>
          </p:cNvPr>
          <p:cNvSpPr/>
          <p:nvPr/>
        </p:nvSpPr>
        <p:spPr>
          <a:xfrm>
            <a:off x="11381015" y="6335487"/>
            <a:ext cx="65314" cy="65314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BDE17A8-4211-4655-8AEC-A080B76734C9}"/>
              </a:ext>
            </a:extLst>
          </p:cNvPr>
          <p:cNvSpPr/>
          <p:nvPr/>
        </p:nvSpPr>
        <p:spPr>
          <a:xfrm>
            <a:off x="10547615" y="302623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4A1250BF-51B8-4204-9590-59DE636281C1}"/>
              </a:ext>
            </a:extLst>
          </p:cNvPr>
          <p:cNvSpPr/>
          <p:nvPr/>
        </p:nvSpPr>
        <p:spPr>
          <a:xfrm>
            <a:off x="521199" y="557893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C8378F4-A1E6-4328-8AC0-C57C028E90B1}"/>
              </a:ext>
            </a:extLst>
          </p:cNvPr>
          <p:cNvSpPr/>
          <p:nvPr/>
        </p:nvSpPr>
        <p:spPr>
          <a:xfrm>
            <a:off x="1951175" y="6488502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9129C929-2A39-4194-81CD-41AAB841B672}"/>
              </a:ext>
            </a:extLst>
          </p:cNvPr>
          <p:cNvSpPr/>
          <p:nvPr/>
        </p:nvSpPr>
        <p:spPr>
          <a:xfrm>
            <a:off x="423726" y="1572079"/>
            <a:ext cx="59872" cy="59872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B9F177E1-77E5-495D-9606-BCDFD32EB601}"/>
              </a:ext>
            </a:extLst>
          </p:cNvPr>
          <p:cNvSpPr/>
          <p:nvPr/>
        </p:nvSpPr>
        <p:spPr>
          <a:xfrm>
            <a:off x="11413672" y="615043"/>
            <a:ext cx="114300" cy="114300"/>
          </a:xfrm>
          <a:prstGeom prst="ellipse">
            <a:avLst/>
          </a:prstGeom>
          <a:solidFill>
            <a:srgbClr val="254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02A2063A-F88F-44E3-855B-D8DB9CD3CF39}"/>
              </a:ext>
            </a:extLst>
          </p:cNvPr>
          <p:cNvSpPr/>
          <p:nvPr/>
        </p:nvSpPr>
        <p:spPr>
          <a:xfrm>
            <a:off x="1758451" y="110094"/>
            <a:ext cx="114300" cy="1143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8F93059-2E3E-4E1D-959C-0BD595DD81E8}"/>
              </a:ext>
            </a:extLst>
          </p:cNvPr>
          <p:cNvSpPr/>
          <p:nvPr/>
        </p:nvSpPr>
        <p:spPr>
          <a:xfrm>
            <a:off x="11724107" y="2502626"/>
            <a:ext cx="59872" cy="59872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FCEBDFF6-BC42-4179-9FAD-F1B19B097932}"/>
              </a:ext>
            </a:extLst>
          </p:cNvPr>
          <p:cNvSpPr/>
          <p:nvPr/>
        </p:nvSpPr>
        <p:spPr>
          <a:xfrm>
            <a:off x="513034" y="5525587"/>
            <a:ext cx="65315" cy="65315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E2D00353-F8B6-43E8-91EC-050CB329306B}"/>
              </a:ext>
            </a:extLst>
          </p:cNvPr>
          <p:cNvSpPr/>
          <p:nvPr/>
        </p:nvSpPr>
        <p:spPr>
          <a:xfrm>
            <a:off x="9764485" y="6504831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5" name="Овал 11">
            <a:extLst>
              <a:ext uri="{FF2B5EF4-FFF2-40B4-BE49-F238E27FC236}">
                <a16:creationId xmlns:a16="http://schemas.microsoft.com/office/drawing/2014/main" id="{A8F93059-2E3E-4E1D-959C-0BD595DD81E8}"/>
              </a:ext>
            </a:extLst>
          </p:cNvPr>
          <p:cNvSpPr/>
          <p:nvPr/>
        </p:nvSpPr>
        <p:spPr>
          <a:xfrm>
            <a:off x="11724107" y="3700631"/>
            <a:ext cx="59872" cy="59872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1" name="Рисунок 13">
            <a:extLst>
              <a:ext uri="{FF2B5EF4-FFF2-40B4-BE49-F238E27FC236}">
                <a16:creationId xmlns:a16="http://schemas.microsoft.com/office/drawing/2014/main" id="{94BA505F-D328-0849-9E37-ABB3C269A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99948" y="583983"/>
            <a:ext cx="307473" cy="1764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7EA689-9A3E-5D47-B181-068C1D560B29}"/>
              </a:ext>
            </a:extLst>
          </p:cNvPr>
          <p:cNvSpPr txBox="1"/>
          <p:nvPr/>
        </p:nvSpPr>
        <p:spPr>
          <a:xfrm>
            <a:off x="2490095" y="441359"/>
            <a:ext cx="7211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Open Close</a:t>
            </a:r>
            <a:endParaRPr lang="en-US" sz="2400" dirty="0">
              <a:latin typeface="Montserrat SemiBold" panose="00000700000000000000" pitchFamily="2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7E2F77-66B1-6744-AB21-D99D5FFB5AF6}"/>
              </a:ext>
            </a:extLst>
          </p:cNvPr>
          <p:cNvSpPr txBox="1"/>
          <p:nvPr/>
        </p:nvSpPr>
        <p:spPr>
          <a:xfrm>
            <a:off x="2531533" y="24722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E4307E-A90C-2A4B-A848-38C6C1CE3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325" y="1233333"/>
            <a:ext cx="3414519" cy="8926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CDA475-762F-844C-AD89-30F4AE520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684" y="2379176"/>
            <a:ext cx="4943987" cy="35004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0F80C3-270F-B642-800C-BD0B522803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8191" y="1829934"/>
            <a:ext cx="5459781" cy="230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04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E6C4AA66-44AD-423C-8C54-22C52A6A7D6A}"/>
              </a:ext>
            </a:extLst>
          </p:cNvPr>
          <p:cNvSpPr/>
          <p:nvPr/>
        </p:nvSpPr>
        <p:spPr>
          <a:xfrm>
            <a:off x="930684" y="6415024"/>
            <a:ext cx="89807" cy="89807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F738B130-B0EF-4C44-8D9C-3B868022D341}"/>
              </a:ext>
            </a:extLst>
          </p:cNvPr>
          <p:cNvSpPr/>
          <p:nvPr/>
        </p:nvSpPr>
        <p:spPr>
          <a:xfrm>
            <a:off x="11381015" y="6335487"/>
            <a:ext cx="65314" cy="65314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BDE17A8-4211-4655-8AEC-A080B76734C9}"/>
              </a:ext>
            </a:extLst>
          </p:cNvPr>
          <p:cNvSpPr/>
          <p:nvPr/>
        </p:nvSpPr>
        <p:spPr>
          <a:xfrm>
            <a:off x="10547615" y="302623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4A1250BF-51B8-4204-9590-59DE636281C1}"/>
              </a:ext>
            </a:extLst>
          </p:cNvPr>
          <p:cNvSpPr/>
          <p:nvPr/>
        </p:nvSpPr>
        <p:spPr>
          <a:xfrm>
            <a:off x="521199" y="557893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C8378F4-A1E6-4328-8AC0-C57C028E90B1}"/>
              </a:ext>
            </a:extLst>
          </p:cNvPr>
          <p:cNvSpPr/>
          <p:nvPr/>
        </p:nvSpPr>
        <p:spPr>
          <a:xfrm>
            <a:off x="1951175" y="6488502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9129C929-2A39-4194-81CD-41AAB841B672}"/>
              </a:ext>
            </a:extLst>
          </p:cNvPr>
          <p:cNvSpPr/>
          <p:nvPr/>
        </p:nvSpPr>
        <p:spPr>
          <a:xfrm>
            <a:off x="423726" y="1572079"/>
            <a:ext cx="59872" cy="59872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B9F177E1-77E5-495D-9606-BCDFD32EB601}"/>
              </a:ext>
            </a:extLst>
          </p:cNvPr>
          <p:cNvSpPr/>
          <p:nvPr/>
        </p:nvSpPr>
        <p:spPr>
          <a:xfrm>
            <a:off x="11413672" y="615043"/>
            <a:ext cx="114300" cy="114300"/>
          </a:xfrm>
          <a:prstGeom prst="ellipse">
            <a:avLst/>
          </a:prstGeom>
          <a:solidFill>
            <a:srgbClr val="254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02A2063A-F88F-44E3-855B-D8DB9CD3CF39}"/>
              </a:ext>
            </a:extLst>
          </p:cNvPr>
          <p:cNvSpPr/>
          <p:nvPr/>
        </p:nvSpPr>
        <p:spPr>
          <a:xfrm>
            <a:off x="1758451" y="110094"/>
            <a:ext cx="114300" cy="1143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8F93059-2E3E-4E1D-959C-0BD595DD81E8}"/>
              </a:ext>
            </a:extLst>
          </p:cNvPr>
          <p:cNvSpPr/>
          <p:nvPr/>
        </p:nvSpPr>
        <p:spPr>
          <a:xfrm>
            <a:off x="11724107" y="2502626"/>
            <a:ext cx="59872" cy="59872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FCEBDFF6-BC42-4179-9FAD-F1B19B097932}"/>
              </a:ext>
            </a:extLst>
          </p:cNvPr>
          <p:cNvSpPr/>
          <p:nvPr/>
        </p:nvSpPr>
        <p:spPr>
          <a:xfrm>
            <a:off x="513034" y="5525587"/>
            <a:ext cx="65315" cy="65315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BEFB1AE4-AFEB-474A-A7A9-8B725370A907}"/>
              </a:ext>
            </a:extLst>
          </p:cNvPr>
          <p:cNvSpPr/>
          <p:nvPr/>
        </p:nvSpPr>
        <p:spPr>
          <a:xfrm>
            <a:off x="10674433" y="5216234"/>
            <a:ext cx="114300" cy="114300"/>
          </a:xfrm>
          <a:prstGeom prst="ellipse">
            <a:avLst/>
          </a:prstGeom>
          <a:solidFill>
            <a:srgbClr val="254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E2D00353-F8B6-43E8-91EC-050CB329306B}"/>
              </a:ext>
            </a:extLst>
          </p:cNvPr>
          <p:cNvSpPr/>
          <p:nvPr/>
        </p:nvSpPr>
        <p:spPr>
          <a:xfrm>
            <a:off x="9764485" y="6504831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D3E627-4C65-4F82-B846-8CE56FB1525C}"/>
              </a:ext>
            </a:extLst>
          </p:cNvPr>
          <p:cNvSpPr txBox="1"/>
          <p:nvPr/>
        </p:nvSpPr>
        <p:spPr>
          <a:xfrm>
            <a:off x="2490095" y="2395707"/>
            <a:ext cx="72118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tserrat SemiBold" panose="00000700000000000000" pitchFamily="2" charset="-52"/>
              </a:rPr>
              <a:t>Best Practices and Principles -</a:t>
            </a:r>
            <a:r>
              <a:rPr lang="en-GB" sz="2400" dirty="0">
                <a:latin typeface="Montserrat SemiBold" panose="00000700000000000000" pitchFamily="2" charset="-52"/>
              </a:rPr>
              <a:t> it is a number of specific rules and recommendations, which engineers need to be followed during program implementation if they want to write beautiful, understandable and maintainable code.</a:t>
            </a:r>
            <a:endParaRPr lang="uk-UA" sz="2400" dirty="0">
              <a:latin typeface="Montserrat SemiBold" panose="00000700000000000000" pitchFamily="2" charset="-52"/>
            </a:endParaRPr>
          </a:p>
        </p:txBody>
      </p:sp>
      <p:sp>
        <p:nvSpPr>
          <p:cNvPr id="35" name="Овал 11">
            <a:extLst>
              <a:ext uri="{FF2B5EF4-FFF2-40B4-BE49-F238E27FC236}">
                <a16:creationId xmlns:a16="http://schemas.microsoft.com/office/drawing/2014/main" id="{A8F93059-2E3E-4E1D-959C-0BD595DD81E8}"/>
              </a:ext>
            </a:extLst>
          </p:cNvPr>
          <p:cNvSpPr/>
          <p:nvPr/>
        </p:nvSpPr>
        <p:spPr>
          <a:xfrm>
            <a:off x="11724107" y="3700631"/>
            <a:ext cx="59872" cy="59872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40" name="Рисунок 13">
            <a:extLst>
              <a:ext uri="{FF2B5EF4-FFF2-40B4-BE49-F238E27FC236}">
                <a16:creationId xmlns:a16="http://schemas.microsoft.com/office/drawing/2014/main" id="{9C11106A-EFB3-47A5-9165-0C33F0E7E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11198" y="2569259"/>
            <a:ext cx="307473" cy="176419"/>
          </a:xfrm>
          <a:prstGeom prst="rect">
            <a:avLst/>
          </a:prstGeom>
        </p:spPr>
      </p:pic>
      <p:pic>
        <p:nvPicPr>
          <p:cNvPr id="21" name="Рисунок 13">
            <a:extLst>
              <a:ext uri="{FF2B5EF4-FFF2-40B4-BE49-F238E27FC236}">
                <a16:creationId xmlns:a16="http://schemas.microsoft.com/office/drawing/2014/main" id="{94BA505F-D328-0849-9E37-ABB3C269A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11198" y="4974432"/>
            <a:ext cx="307473" cy="1764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7EA689-9A3E-5D47-B181-068C1D560B29}"/>
              </a:ext>
            </a:extLst>
          </p:cNvPr>
          <p:cNvSpPr txBox="1"/>
          <p:nvPr/>
        </p:nvSpPr>
        <p:spPr>
          <a:xfrm>
            <a:off x="2578305" y="4800735"/>
            <a:ext cx="7211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tserrat SemiBold" panose="00000700000000000000" pitchFamily="2" charset="-52"/>
              </a:rPr>
              <a:t>Design Patterns-</a:t>
            </a:r>
            <a:r>
              <a:rPr lang="en-GB" sz="2400" dirty="0">
                <a:latin typeface="Montserrat SemiBold" panose="00000700000000000000" pitchFamily="2" charset="-52"/>
              </a:rPr>
              <a:t> is a general, reusable solution to a commonly occurring problem </a:t>
            </a:r>
            <a:endParaRPr lang="uk-UA" sz="2400" dirty="0">
              <a:latin typeface="Montserrat SemiBold" panose="00000700000000000000" pitchFamily="2" charset="-52"/>
            </a:endParaRPr>
          </a:p>
        </p:txBody>
      </p:sp>
      <p:pic>
        <p:nvPicPr>
          <p:cNvPr id="24" name="Рисунок 13">
            <a:extLst>
              <a:ext uri="{FF2B5EF4-FFF2-40B4-BE49-F238E27FC236}">
                <a16:creationId xmlns:a16="http://schemas.microsoft.com/office/drawing/2014/main" id="{9C9B6C1D-C750-6E48-9868-EF746760D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11198" y="914779"/>
            <a:ext cx="307473" cy="17641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6001A56-13F3-6B47-AB09-55E82982207F}"/>
              </a:ext>
            </a:extLst>
          </p:cNvPr>
          <p:cNvSpPr txBox="1"/>
          <p:nvPr/>
        </p:nvSpPr>
        <p:spPr>
          <a:xfrm>
            <a:off x="2578305" y="741082"/>
            <a:ext cx="7211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tserrat SemiBold" panose="00000700000000000000" pitchFamily="2" charset="-52"/>
              </a:rPr>
              <a:t>Programming Paradigms -</a:t>
            </a:r>
            <a:r>
              <a:rPr lang="en-GB" sz="2400" dirty="0">
                <a:latin typeface="Montserrat SemiBold" panose="00000700000000000000" pitchFamily="2" charset="-52"/>
              </a:rPr>
              <a:t> way to classify programming languages based on their features  </a:t>
            </a:r>
            <a:endParaRPr lang="uk-UA" sz="2400" dirty="0">
              <a:latin typeface="Montserrat SemiBold" panose="000007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46464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E6C4AA66-44AD-423C-8C54-22C52A6A7D6A}"/>
              </a:ext>
            </a:extLst>
          </p:cNvPr>
          <p:cNvSpPr/>
          <p:nvPr/>
        </p:nvSpPr>
        <p:spPr>
          <a:xfrm>
            <a:off x="930684" y="6415024"/>
            <a:ext cx="89807" cy="89807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F738B130-B0EF-4C44-8D9C-3B868022D341}"/>
              </a:ext>
            </a:extLst>
          </p:cNvPr>
          <p:cNvSpPr/>
          <p:nvPr/>
        </p:nvSpPr>
        <p:spPr>
          <a:xfrm>
            <a:off x="11381015" y="6335487"/>
            <a:ext cx="65314" cy="65314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BDE17A8-4211-4655-8AEC-A080B76734C9}"/>
              </a:ext>
            </a:extLst>
          </p:cNvPr>
          <p:cNvSpPr/>
          <p:nvPr/>
        </p:nvSpPr>
        <p:spPr>
          <a:xfrm>
            <a:off x="10547615" y="302623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4A1250BF-51B8-4204-9590-59DE636281C1}"/>
              </a:ext>
            </a:extLst>
          </p:cNvPr>
          <p:cNvSpPr/>
          <p:nvPr/>
        </p:nvSpPr>
        <p:spPr>
          <a:xfrm>
            <a:off x="521199" y="557893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C8378F4-A1E6-4328-8AC0-C57C028E90B1}"/>
              </a:ext>
            </a:extLst>
          </p:cNvPr>
          <p:cNvSpPr/>
          <p:nvPr/>
        </p:nvSpPr>
        <p:spPr>
          <a:xfrm>
            <a:off x="1951175" y="6488502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9129C929-2A39-4194-81CD-41AAB841B672}"/>
              </a:ext>
            </a:extLst>
          </p:cNvPr>
          <p:cNvSpPr/>
          <p:nvPr/>
        </p:nvSpPr>
        <p:spPr>
          <a:xfrm>
            <a:off x="423726" y="1572079"/>
            <a:ext cx="59872" cy="59872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B9F177E1-77E5-495D-9606-BCDFD32EB601}"/>
              </a:ext>
            </a:extLst>
          </p:cNvPr>
          <p:cNvSpPr/>
          <p:nvPr/>
        </p:nvSpPr>
        <p:spPr>
          <a:xfrm>
            <a:off x="11413672" y="615043"/>
            <a:ext cx="114300" cy="114300"/>
          </a:xfrm>
          <a:prstGeom prst="ellipse">
            <a:avLst/>
          </a:prstGeom>
          <a:solidFill>
            <a:srgbClr val="254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02A2063A-F88F-44E3-855B-D8DB9CD3CF39}"/>
              </a:ext>
            </a:extLst>
          </p:cNvPr>
          <p:cNvSpPr/>
          <p:nvPr/>
        </p:nvSpPr>
        <p:spPr>
          <a:xfrm>
            <a:off x="1758451" y="110094"/>
            <a:ext cx="114300" cy="1143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8F93059-2E3E-4E1D-959C-0BD595DD81E8}"/>
              </a:ext>
            </a:extLst>
          </p:cNvPr>
          <p:cNvSpPr/>
          <p:nvPr/>
        </p:nvSpPr>
        <p:spPr>
          <a:xfrm>
            <a:off x="11724107" y="2502626"/>
            <a:ext cx="59872" cy="59872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FCEBDFF6-BC42-4179-9FAD-F1B19B097932}"/>
              </a:ext>
            </a:extLst>
          </p:cNvPr>
          <p:cNvSpPr/>
          <p:nvPr/>
        </p:nvSpPr>
        <p:spPr>
          <a:xfrm>
            <a:off x="513034" y="5525587"/>
            <a:ext cx="65315" cy="65315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E2D00353-F8B6-43E8-91EC-050CB329306B}"/>
              </a:ext>
            </a:extLst>
          </p:cNvPr>
          <p:cNvSpPr/>
          <p:nvPr/>
        </p:nvSpPr>
        <p:spPr>
          <a:xfrm>
            <a:off x="9764485" y="6504831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5" name="Овал 11">
            <a:extLst>
              <a:ext uri="{FF2B5EF4-FFF2-40B4-BE49-F238E27FC236}">
                <a16:creationId xmlns:a16="http://schemas.microsoft.com/office/drawing/2014/main" id="{A8F93059-2E3E-4E1D-959C-0BD595DD81E8}"/>
              </a:ext>
            </a:extLst>
          </p:cNvPr>
          <p:cNvSpPr/>
          <p:nvPr/>
        </p:nvSpPr>
        <p:spPr>
          <a:xfrm>
            <a:off x="11724107" y="3700631"/>
            <a:ext cx="59872" cy="59872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1" name="Рисунок 13">
            <a:extLst>
              <a:ext uri="{FF2B5EF4-FFF2-40B4-BE49-F238E27FC236}">
                <a16:creationId xmlns:a16="http://schemas.microsoft.com/office/drawing/2014/main" id="{94BA505F-D328-0849-9E37-ABB3C269A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99948" y="583983"/>
            <a:ext cx="307473" cy="1764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7EA689-9A3E-5D47-B181-068C1D560B29}"/>
              </a:ext>
            </a:extLst>
          </p:cNvPr>
          <p:cNvSpPr txBox="1"/>
          <p:nvPr/>
        </p:nvSpPr>
        <p:spPr>
          <a:xfrm>
            <a:off x="2490095" y="441359"/>
            <a:ext cx="7211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Liskov</a:t>
            </a:r>
            <a:r>
              <a:rPr lang="en-US" sz="2400" dirty="0"/>
              <a:t> substitution</a:t>
            </a:r>
            <a:endParaRPr lang="en-US" sz="2400" dirty="0">
              <a:latin typeface="Montserrat SemiBold" panose="00000700000000000000" pitchFamily="2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7E2F77-66B1-6744-AB21-D99D5FFB5AF6}"/>
              </a:ext>
            </a:extLst>
          </p:cNvPr>
          <p:cNvSpPr txBox="1"/>
          <p:nvPr/>
        </p:nvSpPr>
        <p:spPr>
          <a:xfrm>
            <a:off x="2531533" y="24722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78396BE-F08B-B14C-B4C8-D6141531C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666" y="1511361"/>
            <a:ext cx="5537199" cy="443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57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E6C4AA66-44AD-423C-8C54-22C52A6A7D6A}"/>
              </a:ext>
            </a:extLst>
          </p:cNvPr>
          <p:cNvSpPr/>
          <p:nvPr/>
        </p:nvSpPr>
        <p:spPr>
          <a:xfrm>
            <a:off x="930684" y="6415024"/>
            <a:ext cx="89807" cy="89807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F738B130-B0EF-4C44-8D9C-3B868022D341}"/>
              </a:ext>
            </a:extLst>
          </p:cNvPr>
          <p:cNvSpPr/>
          <p:nvPr/>
        </p:nvSpPr>
        <p:spPr>
          <a:xfrm>
            <a:off x="11381015" y="6335487"/>
            <a:ext cx="65314" cy="65314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BDE17A8-4211-4655-8AEC-A080B76734C9}"/>
              </a:ext>
            </a:extLst>
          </p:cNvPr>
          <p:cNvSpPr/>
          <p:nvPr/>
        </p:nvSpPr>
        <p:spPr>
          <a:xfrm>
            <a:off x="10547615" y="302623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4A1250BF-51B8-4204-9590-59DE636281C1}"/>
              </a:ext>
            </a:extLst>
          </p:cNvPr>
          <p:cNvSpPr/>
          <p:nvPr/>
        </p:nvSpPr>
        <p:spPr>
          <a:xfrm>
            <a:off x="521199" y="557893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C8378F4-A1E6-4328-8AC0-C57C028E90B1}"/>
              </a:ext>
            </a:extLst>
          </p:cNvPr>
          <p:cNvSpPr/>
          <p:nvPr/>
        </p:nvSpPr>
        <p:spPr>
          <a:xfrm>
            <a:off x="1951175" y="6488502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9129C929-2A39-4194-81CD-41AAB841B672}"/>
              </a:ext>
            </a:extLst>
          </p:cNvPr>
          <p:cNvSpPr/>
          <p:nvPr/>
        </p:nvSpPr>
        <p:spPr>
          <a:xfrm>
            <a:off x="423726" y="1572079"/>
            <a:ext cx="59872" cy="59872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B9F177E1-77E5-495D-9606-BCDFD32EB601}"/>
              </a:ext>
            </a:extLst>
          </p:cNvPr>
          <p:cNvSpPr/>
          <p:nvPr/>
        </p:nvSpPr>
        <p:spPr>
          <a:xfrm>
            <a:off x="11413672" y="615043"/>
            <a:ext cx="114300" cy="114300"/>
          </a:xfrm>
          <a:prstGeom prst="ellipse">
            <a:avLst/>
          </a:prstGeom>
          <a:solidFill>
            <a:srgbClr val="254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02A2063A-F88F-44E3-855B-D8DB9CD3CF39}"/>
              </a:ext>
            </a:extLst>
          </p:cNvPr>
          <p:cNvSpPr/>
          <p:nvPr/>
        </p:nvSpPr>
        <p:spPr>
          <a:xfrm>
            <a:off x="1758451" y="110094"/>
            <a:ext cx="114300" cy="1143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8F93059-2E3E-4E1D-959C-0BD595DD81E8}"/>
              </a:ext>
            </a:extLst>
          </p:cNvPr>
          <p:cNvSpPr/>
          <p:nvPr/>
        </p:nvSpPr>
        <p:spPr>
          <a:xfrm>
            <a:off x="11724107" y="2502626"/>
            <a:ext cx="59872" cy="59872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FCEBDFF6-BC42-4179-9FAD-F1B19B097932}"/>
              </a:ext>
            </a:extLst>
          </p:cNvPr>
          <p:cNvSpPr/>
          <p:nvPr/>
        </p:nvSpPr>
        <p:spPr>
          <a:xfrm>
            <a:off x="513034" y="5525587"/>
            <a:ext cx="65315" cy="65315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E2D00353-F8B6-43E8-91EC-050CB329306B}"/>
              </a:ext>
            </a:extLst>
          </p:cNvPr>
          <p:cNvSpPr/>
          <p:nvPr/>
        </p:nvSpPr>
        <p:spPr>
          <a:xfrm>
            <a:off x="9764485" y="6504831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5" name="Овал 11">
            <a:extLst>
              <a:ext uri="{FF2B5EF4-FFF2-40B4-BE49-F238E27FC236}">
                <a16:creationId xmlns:a16="http://schemas.microsoft.com/office/drawing/2014/main" id="{A8F93059-2E3E-4E1D-959C-0BD595DD81E8}"/>
              </a:ext>
            </a:extLst>
          </p:cNvPr>
          <p:cNvSpPr/>
          <p:nvPr/>
        </p:nvSpPr>
        <p:spPr>
          <a:xfrm>
            <a:off x="11724107" y="3700631"/>
            <a:ext cx="59872" cy="59872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1" name="Рисунок 13">
            <a:extLst>
              <a:ext uri="{FF2B5EF4-FFF2-40B4-BE49-F238E27FC236}">
                <a16:creationId xmlns:a16="http://schemas.microsoft.com/office/drawing/2014/main" id="{94BA505F-D328-0849-9E37-ABB3C269A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99948" y="583983"/>
            <a:ext cx="307473" cy="1764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7EA689-9A3E-5D47-B181-068C1D560B29}"/>
              </a:ext>
            </a:extLst>
          </p:cNvPr>
          <p:cNvSpPr txBox="1"/>
          <p:nvPr/>
        </p:nvSpPr>
        <p:spPr>
          <a:xfrm>
            <a:off x="2490095" y="441359"/>
            <a:ext cx="7211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Liskov</a:t>
            </a:r>
            <a:r>
              <a:rPr lang="en-US" sz="2400" dirty="0"/>
              <a:t> substitution</a:t>
            </a:r>
            <a:endParaRPr lang="en-US" sz="2400" dirty="0">
              <a:latin typeface="Montserrat SemiBold" panose="00000700000000000000" pitchFamily="2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7E2F77-66B1-6744-AB21-D99D5FFB5AF6}"/>
              </a:ext>
            </a:extLst>
          </p:cNvPr>
          <p:cNvSpPr txBox="1"/>
          <p:nvPr/>
        </p:nvSpPr>
        <p:spPr>
          <a:xfrm>
            <a:off x="2531533" y="24722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6A8A57-359C-5246-B8A7-8E312D2D6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175" y="1375980"/>
            <a:ext cx="7914217" cy="15722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443CDE-07DA-834B-8760-89BEF7731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176" y="3158449"/>
            <a:ext cx="7997158" cy="12773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C39A80-1BBC-7843-812B-21DEBF2DD7FD}"/>
              </a:ext>
            </a:extLst>
          </p:cNvPr>
          <p:cNvSpPr txBox="1"/>
          <p:nvPr/>
        </p:nvSpPr>
        <p:spPr>
          <a:xfrm>
            <a:off x="1676400" y="5240867"/>
            <a:ext cx="9813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an override method does nothing or just throws an exception, then you're probably violating the LSP.</a:t>
            </a:r>
          </a:p>
        </p:txBody>
      </p:sp>
    </p:spTree>
    <p:extLst>
      <p:ext uri="{BB962C8B-B14F-4D97-AF65-F5344CB8AC3E}">
        <p14:creationId xmlns:p14="http://schemas.microsoft.com/office/powerpoint/2010/main" val="2326020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E6C4AA66-44AD-423C-8C54-22C52A6A7D6A}"/>
              </a:ext>
            </a:extLst>
          </p:cNvPr>
          <p:cNvSpPr/>
          <p:nvPr/>
        </p:nvSpPr>
        <p:spPr>
          <a:xfrm>
            <a:off x="930684" y="6415024"/>
            <a:ext cx="89807" cy="89807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F738B130-B0EF-4C44-8D9C-3B868022D341}"/>
              </a:ext>
            </a:extLst>
          </p:cNvPr>
          <p:cNvSpPr/>
          <p:nvPr/>
        </p:nvSpPr>
        <p:spPr>
          <a:xfrm>
            <a:off x="11381015" y="6335487"/>
            <a:ext cx="65314" cy="65314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BDE17A8-4211-4655-8AEC-A080B76734C9}"/>
              </a:ext>
            </a:extLst>
          </p:cNvPr>
          <p:cNvSpPr/>
          <p:nvPr/>
        </p:nvSpPr>
        <p:spPr>
          <a:xfrm>
            <a:off x="10547615" y="302623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4A1250BF-51B8-4204-9590-59DE636281C1}"/>
              </a:ext>
            </a:extLst>
          </p:cNvPr>
          <p:cNvSpPr/>
          <p:nvPr/>
        </p:nvSpPr>
        <p:spPr>
          <a:xfrm>
            <a:off x="521199" y="557893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C8378F4-A1E6-4328-8AC0-C57C028E90B1}"/>
              </a:ext>
            </a:extLst>
          </p:cNvPr>
          <p:cNvSpPr/>
          <p:nvPr/>
        </p:nvSpPr>
        <p:spPr>
          <a:xfrm>
            <a:off x="1951175" y="6488502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9129C929-2A39-4194-81CD-41AAB841B672}"/>
              </a:ext>
            </a:extLst>
          </p:cNvPr>
          <p:cNvSpPr/>
          <p:nvPr/>
        </p:nvSpPr>
        <p:spPr>
          <a:xfrm>
            <a:off x="423726" y="1572079"/>
            <a:ext cx="59872" cy="59872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B9F177E1-77E5-495D-9606-BCDFD32EB601}"/>
              </a:ext>
            </a:extLst>
          </p:cNvPr>
          <p:cNvSpPr/>
          <p:nvPr/>
        </p:nvSpPr>
        <p:spPr>
          <a:xfrm>
            <a:off x="11413672" y="615043"/>
            <a:ext cx="114300" cy="114300"/>
          </a:xfrm>
          <a:prstGeom prst="ellipse">
            <a:avLst/>
          </a:prstGeom>
          <a:solidFill>
            <a:srgbClr val="254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02A2063A-F88F-44E3-855B-D8DB9CD3CF39}"/>
              </a:ext>
            </a:extLst>
          </p:cNvPr>
          <p:cNvSpPr/>
          <p:nvPr/>
        </p:nvSpPr>
        <p:spPr>
          <a:xfrm>
            <a:off x="1758451" y="110094"/>
            <a:ext cx="114300" cy="1143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8F93059-2E3E-4E1D-959C-0BD595DD81E8}"/>
              </a:ext>
            </a:extLst>
          </p:cNvPr>
          <p:cNvSpPr/>
          <p:nvPr/>
        </p:nvSpPr>
        <p:spPr>
          <a:xfrm>
            <a:off x="11724107" y="2502626"/>
            <a:ext cx="59872" cy="59872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FCEBDFF6-BC42-4179-9FAD-F1B19B097932}"/>
              </a:ext>
            </a:extLst>
          </p:cNvPr>
          <p:cNvSpPr/>
          <p:nvPr/>
        </p:nvSpPr>
        <p:spPr>
          <a:xfrm>
            <a:off x="513034" y="5525587"/>
            <a:ext cx="65315" cy="65315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E2D00353-F8B6-43E8-91EC-050CB329306B}"/>
              </a:ext>
            </a:extLst>
          </p:cNvPr>
          <p:cNvSpPr/>
          <p:nvPr/>
        </p:nvSpPr>
        <p:spPr>
          <a:xfrm>
            <a:off x="9764485" y="6504831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5" name="Овал 11">
            <a:extLst>
              <a:ext uri="{FF2B5EF4-FFF2-40B4-BE49-F238E27FC236}">
                <a16:creationId xmlns:a16="http://schemas.microsoft.com/office/drawing/2014/main" id="{A8F93059-2E3E-4E1D-959C-0BD595DD81E8}"/>
              </a:ext>
            </a:extLst>
          </p:cNvPr>
          <p:cNvSpPr/>
          <p:nvPr/>
        </p:nvSpPr>
        <p:spPr>
          <a:xfrm>
            <a:off x="11724107" y="3700631"/>
            <a:ext cx="59872" cy="59872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1" name="Рисунок 13">
            <a:extLst>
              <a:ext uri="{FF2B5EF4-FFF2-40B4-BE49-F238E27FC236}">
                <a16:creationId xmlns:a16="http://schemas.microsoft.com/office/drawing/2014/main" id="{94BA505F-D328-0849-9E37-ABB3C269A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99948" y="583983"/>
            <a:ext cx="307473" cy="1764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7EA689-9A3E-5D47-B181-068C1D560B29}"/>
              </a:ext>
            </a:extLst>
          </p:cNvPr>
          <p:cNvSpPr txBox="1"/>
          <p:nvPr/>
        </p:nvSpPr>
        <p:spPr>
          <a:xfrm>
            <a:off x="2490095" y="441359"/>
            <a:ext cx="7211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Interface segregation</a:t>
            </a:r>
            <a:endParaRPr lang="en-US" sz="2400" dirty="0">
              <a:latin typeface="Montserrat SemiBold" panose="00000700000000000000" pitchFamily="2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7E2F77-66B1-6744-AB21-D99D5FFB5AF6}"/>
              </a:ext>
            </a:extLst>
          </p:cNvPr>
          <p:cNvSpPr txBox="1"/>
          <p:nvPr/>
        </p:nvSpPr>
        <p:spPr>
          <a:xfrm>
            <a:off x="2531533" y="24722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B64C51F-DE6C-6C4D-906B-45DAE9C31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451" y="2101850"/>
            <a:ext cx="7574808" cy="31390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62F8DD-279D-9F44-8131-8DFA01A27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1492250"/>
            <a:ext cx="93472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193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E6C4AA66-44AD-423C-8C54-22C52A6A7D6A}"/>
              </a:ext>
            </a:extLst>
          </p:cNvPr>
          <p:cNvSpPr/>
          <p:nvPr/>
        </p:nvSpPr>
        <p:spPr>
          <a:xfrm>
            <a:off x="930684" y="6415024"/>
            <a:ext cx="89807" cy="89807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F738B130-B0EF-4C44-8D9C-3B868022D341}"/>
              </a:ext>
            </a:extLst>
          </p:cNvPr>
          <p:cNvSpPr/>
          <p:nvPr/>
        </p:nvSpPr>
        <p:spPr>
          <a:xfrm>
            <a:off x="11381015" y="6335487"/>
            <a:ext cx="65314" cy="65314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BDE17A8-4211-4655-8AEC-A080B76734C9}"/>
              </a:ext>
            </a:extLst>
          </p:cNvPr>
          <p:cNvSpPr/>
          <p:nvPr/>
        </p:nvSpPr>
        <p:spPr>
          <a:xfrm>
            <a:off x="10547615" y="302623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4A1250BF-51B8-4204-9590-59DE636281C1}"/>
              </a:ext>
            </a:extLst>
          </p:cNvPr>
          <p:cNvSpPr/>
          <p:nvPr/>
        </p:nvSpPr>
        <p:spPr>
          <a:xfrm>
            <a:off x="521199" y="557893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C8378F4-A1E6-4328-8AC0-C57C028E90B1}"/>
              </a:ext>
            </a:extLst>
          </p:cNvPr>
          <p:cNvSpPr/>
          <p:nvPr/>
        </p:nvSpPr>
        <p:spPr>
          <a:xfrm>
            <a:off x="1951175" y="6488502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9129C929-2A39-4194-81CD-41AAB841B672}"/>
              </a:ext>
            </a:extLst>
          </p:cNvPr>
          <p:cNvSpPr/>
          <p:nvPr/>
        </p:nvSpPr>
        <p:spPr>
          <a:xfrm>
            <a:off x="423726" y="1572079"/>
            <a:ext cx="59872" cy="59872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B9F177E1-77E5-495D-9606-BCDFD32EB601}"/>
              </a:ext>
            </a:extLst>
          </p:cNvPr>
          <p:cNvSpPr/>
          <p:nvPr/>
        </p:nvSpPr>
        <p:spPr>
          <a:xfrm>
            <a:off x="11413672" y="615043"/>
            <a:ext cx="114300" cy="114300"/>
          </a:xfrm>
          <a:prstGeom prst="ellipse">
            <a:avLst/>
          </a:prstGeom>
          <a:solidFill>
            <a:srgbClr val="254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02A2063A-F88F-44E3-855B-D8DB9CD3CF39}"/>
              </a:ext>
            </a:extLst>
          </p:cNvPr>
          <p:cNvSpPr/>
          <p:nvPr/>
        </p:nvSpPr>
        <p:spPr>
          <a:xfrm>
            <a:off x="1758451" y="110094"/>
            <a:ext cx="114300" cy="1143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8F93059-2E3E-4E1D-959C-0BD595DD81E8}"/>
              </a:ext>
            </a:extLst>
          </p:cNvPr>
          <p:cNvSpPr/>
          <p:nvPr/>
        </p:nvSpPr>
        <p:spPr>
          <a:xfrm>
            <a:off x="11724107" y="2502626"/>
            <a:ext cx="59872" cy="59872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FCEBDFF6-BC42-4179-9FAD-F1B19B097932}"/>
              </a:ext>
            </a:extLst>
          </p:cNvPr>
          <p:cNvSpPr/>
          <p:nvPr/>
        </p:nvSpPr>
        <p:spPr>
          <a:xfrm>
            <a:off x="513034" y="5525587"/>
            <a:ext cx="65315" cy="65315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E2D00353-F8B6-43E8-91EC-050CB329306B}"/>
              </a:ext>
            </a:extLst>
          </p:cNvPr>
          <p:cNvSpPr/>
          <p:nvPr/>
        </p:nvSpPr>
        <p:spPr>
          <a:xfrm>
            <a:off x="9764485" y="6504831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5" name="Овал 11">
            <a:extLst>
              <a:ext uri="{FF2B5EF4-FFF2-40B4-BE49-F238E27FC236}">
                <a16:creationId xmlns:a16="http://schemas.microsoft.com/office/drawing/2014/main" id="{A8F93059-2E3E-4E1D-959C-0BD595DD81E8}"/>
              </a:ext>
            </a:extLst>
          </p:cNvPr>
          <p:cNvSpPr/>
          <p:nvPr/>
        </p:nvSpPr>
        <p:spPr>
          <a:xfrm>
            <a:off x="11724107" y="3700631"/>
            <a:ext cx="59872" cy="59872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1" name="Рисунок 13">
            <a:extLst>
              <a:ext uri="{FF2B5EF4-FFF2-40B4-BE49-F238E27FC236}">
                <a16:creationId xmlns:a16="http://schemas.microsoft.com/office/drawing/2014/main" id="{94BA505F-D328-0849-9E37-ABB3C269A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99948" y="583983"/>
            <a:ext cx="307473" cy="1764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7EA689-9A3E-5D47-B181-068C1D560B29}"/>
              </a:ext>
            </a:extLst>
          </p:cNvPr>
          <p:cNvSpPr txBox="1"/>
          <p:nvPr/>
        </p:nvSpPr>
        <p:spPr>
          <a:xfrm>
            <a:off x="2490095" y="441359"/>
            <a:ext cx="7211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Interface segregation</a:t>
            </a:r>
            <a:endParaRPr lang="en-US" sz="2400" dirty="0">
              <a:latin typeface="Montserrat SemiBold" panose="00000700000000000000" pitchFamily="2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7E2F77-66B1-6744-AB21-D99D5FFB5AF6}"/>
              </a:ext>
            </a:extLst>
          </p:cNvPr>
          <p:cNvSpPr txBox="1"/>
          <p:nvPr/>
        </p:nvSpPr>
        <p:spPr>
          <a:xfrm>
            <a:off x="2531533" y="24722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2EF82D-FBB0-334F-B233-44BB24F21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283" y="1388534"/>
            <a:ext cx="4102100" cy="1117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F5C29C-B22E-B948-B720-16A25F2FE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1893" y="2649927"/>
            <a:ext cx="63881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155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E6C4AA66-44AD-423C-8C54-22C52A6A7D6A}"/>
              </a:ext>
            </a:extLst>
          </p:cNvPr>
          <p:cNvSpPr/>
          <p:nvPr/>
        </p:nvSpPr>
        <p:spPr>
          <a:xfrm>
            <a:off x="930684" y="6415024"/>
            <a:ext cx="89807" cy="89807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F738B130-B0EF-4C44-8D9C-3B868022D341}"/>
              </a:ext>
            </a:extLst>
          </p:cNvPr>
          <p:cNvSpPr/>
          <p:nvPr/>
        </p:nvSpPr>
        <p:spPr>
          <a:xfrm>
            <a:off x="11381015" y="6335487"/>
            <a:ext cx="65314" cy="65314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BDE17A8-4211-4655-8AEC-A080B76734C9}"/>
              </a:ext>
            </a:extLst>
          </p:cNvPr>
          <p:cNvSpPr/>
          <p:nvPr/>
        </p:nvSpPr>
        <p:spPr>
          <a:xfrm>
            <a:off x="10547615" y="302623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4A1250BF-51B8-4204-9590-59DE636281C1}"/>
              </a:ext>
            </a:extLst>
          </p:cNvPr>
          <p:cNvSpPr/>
          <p:nvPr/>
        </p:nvSpPr>
        <p:spPr>
          <a:xfrm>
            <a:off x="521199" y="557893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C8378F4-A1E6-4328-8AC0-C57C028E90B1}"/>
              </a:ext>
            </a:extLst>
          </p:cNvPr>
          <p:cNvSpPr/>
          <p:nvPr/>
        </p:nvSpPr>
        <p:spPr>
          <a:xfrm>
            <a:off x="1951175" y="6488502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9129C929-2A39-4194-81CD-41AAB841B672}"/>
              </a:ext>
            </a:extLst>
          </p:cNvPr>
          <p:cNvSpPr/>
          <p:nvPr/>
        </p:nvSpPr>
        <p:spPr>
          <a:xfrm>
            <a:off x="423726" y="1572079"/>
            <a:ext cx="59872" cy="59872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B9F177E1-77E5-495D-9606-BCDFD32EB601}"/>
              </a:ext>
            </a:extLst>
          </p:cNvPr>
          <p:cNvSpPr/>
          <p:nvPr/>
        </p:nvSpPr>
        <p:spPr>
          <a:xfrm>
            <a:off x="11413672" y="615043"/>
            <a:ext cx="114300" cy="114300"/>
          </a:xfrm>
          <a:prstGeom prst="ellipse">
            <a:avLst/>
          </a:prstGeom>
          <a:solidFill>
            <a:srgbClr val="254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02A2063A-F88F-44E3-855B-D8DB9CD3CF39}"/>
              </a:ext>
            </a:extLst>
          </p:cNvPr>
          <p:cNvSpPr/>
          <p:nvPr/>
        </p:nvSpPr>
        <p:spPr>
          <a:xfrm>
            <a:off x="1758451" y="110094"/>
            <a:ext cx="114300" cy="1143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8F93059-2E3E-4E1D-959C-0BD595DD81E8}"/>
              </a:ext>
            </a:extLst>
          </p:cNvPr>
          <p:cNvSpPr/>
          <p:nvPr/>
        </p:nvSpPr>
        <p:spPr>
          <a:xfrm>
            <a:off x="11724107" y="2502626"/>
            <a:ext cx="59872" cy="59872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FCEBDFF6-BC42-4179-9FAD-F1B19B097932}"/>
              </a:ext>
            </a:extLst>
          </p:cNvPr>
          <p:cNvSpPr/>
          <p:nvPr/>
        </p:nvSpPr>
        <p:spPr>
          <a:xfrm>
            <a:off x="513034" y="5525587"/>
            <a:ext cx="65315" cy="65315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E2D00353-F8B6-43E8-91EC-050CB329306B}"/>
              </a:ext>
            </a:extLst>
          </p:cNvPr>
          <p:cNvSpPr/>
          <p:nvPr/>
        </p:nvSpPr>
        <p:spPr>
          <a:xfrm>
            <a:off x="9764485" y="6504831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5" name="Овал 11">
            <a:extLst>
              <a:ext uri="{FF2B5EF4-FFF2-40B4-BE49-F238E27FC236}">
                <a16:creationId xmlns:a16="http://schemas.microsoft.com/office/drawing/2014/main" id="{A8F93059-2E3E-4E1D-959C-0BD595DD81E8}"/>
              </a:ext>
            </a:extLst>
          </p:cNvPr>
          <p:cNvSpPr/>
          <p:nvPr/>
        </p:nvSpPr>
        <p:spPr>
          <a:xfrm>
            <a:off x="11724107" y="3700631"/>
            <a:ext cx="59872" cy="59872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1" name="Рисунок 13">
            <a:extLst>
              <a:ext uri="{FF2B5EF4-FFF2-40B4-BE49-F238E27FC236}">
                <a16:creationId xmlns:a16="http://schemas.microsoft.com/office/drawing/2014/main" id="{94BA505F-D328-0849-9E37-ABB3C269A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99948" y="583983"/>
            <a:ext cx="307473" cy="1764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7EA689-9A3E-5D47-B181-068C1D560B29}"/>
              </a:ext>
            </a:extLst>
          </p:cNvPr>
          <p:cNvSpPr txBox="1"/>
          <p:nvPr/>
        </p:nvSpPr>
        <p:spPr>
          <a:xfrm>
            <a:off x="2490095" y="441359"/>
            <a:ext cx="7211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Interface segregation</a:t>
            </a:r>
            <a:endParaRPr lang="en-US" sz="2400" dirty="0">
              <a:latin typeface="Montserrat SemiBold" panose="00000700000000000000" pitchFamily="2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7E2F77-66B1-6744-AB21-D99D5FFB5AF6}"/>
              </a:ext>
            </a:extLst>
          </p:cNvPr>
          <p:cNvSpPr txBox="1"/>
          <p:nvPr/>
        </p:nvSpPr>
        <p:spPr>
          <a:xfrm>
            <a:off x="2531533" y="24722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73D45C-A51F-F043-98A8-46ECFBDF3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758" y="1482667"/>
            <a:ext cx="90805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09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E6C4AA66-44AD-423C-8C54-22C52A6A7D6A}"/>
              </a:ext>
            </a:extLst>
          </p:cNvPr>
          <p:cNvSpPr/>
          <p:nvPr/>
        </p:nvSpPr>
        <p:spPr>
          <a:xfrm>
            <a:off x="930684" y="6415024"/>
            <a:ext cx="89807" cy="89807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F738B130-B0EF-4C44-8D9C-3B868022D341}"/>
              </a:ext>
            </a:extLst>
          </p:cNvPr>
          <p:cNvSpPr/>
          <p:nvPr/>
        </p:nvSpPr>
        <p:spPr>
          <a:xfrm>
            <a:off x="11381015" y="6335487"/>
            <a:ext cx="65314" cy="65314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BDE17A8-4211-4655-8AEC-A080B76734C9}"/>
              </a:ext>
            </a:extLst>
          </p:cNvPr>
          <p:cNvSpPr/>
          <p:nvPr/>
        </p:nvSpPr>
        <p:spPr>
          <a:xfrm>
            <a:off x="10547615" y="302623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4A1250BF-51B8-4204-9590-59DE636281C1}"/>
              </a:ext>
            </a:extLst>
          </p:cNvPr>
          <p:cNvSpPr/>
          <p:nvPr/>
        </p:nvSpPr>
        <p:spPr>
          <a:xfrm>
            <a:off x="521199" y="557893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C8378F4-A1E6-4328-8AC0-C57C028E90B1}"/>
              </a:ext>
            </a:extLst>
          </p:cNvPr>
          <p:cNvSpPr/>
          <p:nvPr/>
        </p:nvSpPr>
        <p:spPr>
          <a:xfrm>
            <a:off x="1951175" y="6488502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9129C929-2A39-4194-81CD-41AAB841B672}"/>
              </a:ext>
            </a:extLst>
          </p:cNvPr>
          <p:cNvSpPr/>
          <p:nvPr/>
        </p:nvSpPr>
        <p:spPr>
          <a:xfrm>
            <a:off x="423726" y="1572079"/>
            <a:ext cx="59872" cy="59872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B9F177E1-77E5-495D-9606-BCDFD32EB601}"/>
              </a:ext>
            </a:extLst>
          </p:cNvPr>
          <p:cNvSpPr/>
          <p:nvPr/>
        </p:nvSpPr>
        <p:spPr>
          <a:xfrm>
            <a:off x="11413672" y="615043"/>
            <a:ext cx="114300" cy="114300"/>
          </a:xfrm>
          <a:prstGeom prst="ellipse">
            <a:avLst/>
          </a:prstGeom>
          <a:solidFill>
            <a:srgbClr val="254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02A2063A-F88F-44E3-855B-D8DB9CD3CF39}"/>
              </a:ext>
            </a:extLst>
          </p:cNvPr>
          <p:cNvSpPr/>
          <p:nvPr/>
        </p:nvSpPr>
        <p:spPr>
          <a:xfrm>
            <a:off x="1758451" y="110094"/>
            <a:ext cx="114300" cy="1143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8F93059-2E3E-4E1D-959C-0BD595DD81E8}"/>
              </a:ext>
            </a:extLst>
          </p:cNvPr>
          <p:cNvSpPr/>
          <p:nvPr/>
        </p:nvSpPr>
        <p:spPr>
          <a:xfrm>
            <a:off x="11724107" y="2502626"/>
            <a:ext cx="59872" cy="59872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FCEBDFF6-BC42-4179-9FAD-F1B19B097932}"/>
              </a:ext>
            </a:extLst>
          </p:cNvPr>
          <p:cNvSpPr/>
          <p:nvPr/>
        </p:nvSpPr>
        <p:spPr>
          <a:xfrm>
            <a:off x="513034" y="5525587"/>
            <a:ext cx="65315" cy="65315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E2D00353-F8B6-43E8-91EC-050CB329306B}"/>
              </a:ext>
            </a:extLst>
          </p:cNvPr>
          <p:cNvSpPr/>
          <p:nvPr/>
        </p:nvSpPr>
        <p:spPr>
          <a:xfrm>
            <a:off x="9764485" y="6504831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5" name="Овал 11">
            <a:extLst>
              <a:ext uri="{FF2B5EF4-FFF2-40B4-BE49-F238E27FC236}">
                <a16:creationId xmlns:a16="http://schemas.microsoft.com/office/drawing/2014/main" id="{A8F93059-2E3E-4E1D-959C-0BD595DD81E8}"/>
              </a:ext>
            </a:extLst>
          </p:cNvPr>
          <p:cNvSpPr/>
          <p:nvPr/>
        </p:nvSpPr>
        <p:spPr>
          <a:xfrm>
            <a:off x="11724107" y="3700631"/>
            <a:ext cx="59872" cy="59872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1" name="Рисунок 13">
            <a:extLst>
              <a:ext uri="{FF2B5EF4-FFF2-40B4-BE49-F238E27FC236}">
                <a16:creationId xmlns:a16="http://schemas.microsoft.com/office/drawing/2014/main" id="{94BA505F-D328-0849-9E37-ABB3C269A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99948" y="583983"/>
            <a:ext cx="307473" cy="1764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7EA689-9A3E-5D47-B181-068C1D560B29}"/>
              </a:ext>
            </a:extLst>
          </p:cNvPr>
          <p:cNvSpPr txBox="1"/>
          <p:nvPr/>
        </p:nvSpPr>
        <p:spPr>
          <a:xfrm>
            <a:off x="2490095" y="441359"/>
            <a:ext cx="7211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Dependency Inversion</a:t>
            </a:r>
            <a:endParaRPr lang="en-US" sz="2400" dirty="0">
              <a:latin typeface="Montserrat SemiBold" panose="00000700000000000000" pitchFamily="2" charset="-5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7E2F77-66B1-6744-AB21-D99D5FFB5AF6}"/>
              </a:ext>
            </a:extLst>
          </p:cNvPr>
          <p:cNvSpPr txBox="1"/>
          <p:nvPr/>
        </p:nvSpPr>
        <p:spPr>
          <a:xfrm>
            <a:off x="2531533" y="24722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14E51B-677A-1447-83B4-1375982ED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51" y="1049379"/>
            <a:ext cx="6686115" cy="49280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1EE32E-FE63-F844-ADC8-5E18617E068F}"/>
              </a:ext>
            </a:extLst>
          </p:cNvPr>
          <p:cNvSpPr txBox="1"/>
          <p:nvPr/>
        </p:nvSpPr>
        <p:spPr>
          <a:xfrm>
            <a:off x="6880762" y="1185333"/>
            <a:ext cx="393117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high-level modules should not depend on low-level modules. </a:t>
            </a:r>
          </a:p>
          <a:p>
            <a:endParaRPr lang="en-US" dirty="0"/>
          </a:p>
          <a:p>
            <a:r>
              <a:rPr lang="en-US" dirty="0"/>
              <a:t>Both should depend on abstractions.</a:t>
            </a:r>
          </a:p>
          <a:p>
            <a:endParaRPr lang="en-US" dirty="0"/>
          </a:p>
          <a:p>
            <a:r>
              <a:rPr lang="en-US" dirty="0"/>
              <a:t>Abstractions should not depend on details. </a:t>
            </a:r>
          </a:p>
          <a:p>
            <a:endParaRPr lang="en-US" dirty="0"/>
          </a:p>
          <a:p>
            <a:r>
              <a:rPr lang="en-US" dirty="0"/>
              <a:t>Details (concrete implementations) should depend on abstractions.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521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E6C4AA66-44AD-423C-8C54-22C52A6A7D6A}"/>
              </a:ext>
            </a:extLst>
          </p:cNvPr>
          <p:cNvSpPr/>
          <p:nvPr/>
        </p:nvSpPr>
        <p:spPr>
          <a:xfrm>
            <a:off x="930684" y="6415024"/>
            <a:ext cx="89807" cy="89807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F738B130-B0EF-4C44-8D9C-3B868022D341}"/>
              </a:ext>
            </a:extLst>
          </p:cNvPr>
          <p:cNvSpPr/>
          <p:nvPr/>
        </p:nvSpPr>
        <p:spPr>
          <a:xfrm>
            <a:off x="11381015" y="6335487"/>
            <a:ext cx="65314" cy="65314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BDE17A8-4211-4655-8AEC-A080B76734C9}"/>
              </a:ext>
            </a:extLst>
          </p:cNvPr>
          <p:cNvSpPr/>
          <p:nvPr/>
        </p:nvSpPr>
        <p:spPr>
          <a:xfrm>
            <a:off x="10547615" y="302623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4A1250BF-51B8-4204-9590-59DE636281C1}"/>
              </a:ext>
            </a:extLst>
          </p:cNvPr>
          <p:cNvSpPr/>
          <p:nvPr/>
        </p:nvSpPr>
        <p:spPr>
          <a:xfrm>
            <a:off x="521199" y="557893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C8378F4-A1E6-4328-8AC0-C57C028E90B1}"/>
              </a:ext>
            </a:extLst>
          </p:cNvPr>
          <p:cNvSpPr/>
          <p:nvPr/>
        </p:nvSpPr>
        <p:spPr>
          <a:xfrm>
            <a:off x="1951175" y="6488502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9129C929-2A39-4194-81CD-41AAB841B672}"/>
              </a:ext>
            </a:extLst>
          </p:cNvPr>
          <p:cNvSpPr/>
          <p:nvPr/>
        </p:nvSpPr>
        <p:spPr>
          <a:xfrm>
            <a:off x="423726" y="1572079"/>
            <a:ext cx="59872" cy="59872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B9F177E1-77E5-495D-9606-BCDFD32EB601}"/>
              </a:ext>
            </a:extLst>
          </p:cNvPr>
          <p:cNvSpPr/>
          <p:nvPr/>
        </p:nvSpPr>
        <p:spPr>
          <a:xfrm>
            <a:off x="11413672" y="615043"/>
            <a:ext cx="114300" cy="114300"/>
          </a:xfrm>
          <a:prstGeom prst="ellipse">
            <a:avLst/>
          </a:prstGeom>
          <a:solidFill>
            <a:srgbClr val="254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02A2063A-F88F-44E3-855B-D8DB9CD3CF39}"/>
              </a:ext>
            </a:extLst>
          </p:cNvPr>
          <p:cNvSpPr/>
          <p:nvPr/>
        </p:nvSpPr>
        <p:spPr>
          <a:xfrm>
            <a:off x="1758451" y="110094"/>
            <a:ext cx="114300" cy="1143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FCEBDFF6-BC42-4179-9FAD-F1B19B097932}"/>
              </a:ext>
            </a:extLst>
          </p:cNvPr>
          <p:cNvSpPr/>
          <p:nvPr/>
        </p:nvSpPr>
        <p:spPr>
          <a:xfrm>
            <a:off x="513034" y="5525587"/>
            <a:ext cx="65315" cy="65315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E2D00353-F8B6-43E8-91EC-050CB329306B}"/>
              </a:ext>
            </a:extLst>
          </p:cNvPr>
          <p:cNvSpPr/>
          <p:nvPr/>
        </p:nvSpPr>
        <p:spPr>
          <a:xfrm>
            <a:off x="9764485" y="6504831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1" name="Рисунок 13">
            <a:extLst>
              <a:ext uri="{FF2B5EF4-FFF2-40B4-BE49-F238E27FC236}">
                <a16:creationId xmlns:a16="http://schemas.microsoft.com/office/drawing/2014/main" id="{94BA505F-D328-0849-9E37-ABB3C269A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99948" y="583983"/>
            <a:ext cx="307473" cy="1764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7EA689-9A3E-5D47-B181-068C1D560B29}"/>
              </a:ext>
            </a:extLst>
          </p:cNvPr>
          <p:cNvSpPr txBox="1"/>
          <p:nvPr/>
        </p:nvSpPr>
        <p:spPr>
          <a:xfrm>
            <a:off x="2490095" y="441359"/>
            <a:ext cx="7211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tserrat SemiBold" panose="00000700000000000000" pitchFamily="2" charset="-52"/>
              </a:rPr>
              <a:t>Low coupling High cohesion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308DE7-49E2-BD4F-AF26-C73C2700945F}"/>
              </a:ext>
            </a:extLst>
          </p:cNvPr>
          <p:cNvSpPr txBox="1"/>
          <p:nvPr/>
        </p:nvSpPr>
        <p:spPr>
          <a:xfrm>
            <a:off x="1758451" y="1350755"/>
            <a:ext cx="9322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coupling is in the context of two or many modules. If a change in one module results in many</a:t>
            </a:r>
          </a:p>
          <a:p>
            <a:r>
              <a:rPr lang="en-US" dirty="0"/>
              <a:t>changes in other module then they are said to be highly coupled.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9C96C8C-E821-934E-B4AE-CC1B0494BB5D}"/>
              </a:ext>
            </a:extLst>
          </p:cNvPr>
          <p:cNvSpPr txBox="1"/>
          <p:nvPr/>
        </p:nvSpPr>
        <p:spPr>
          <a:xfrm>
            <a:off x="1760482" y="2057828"/>
            <a:ext cx="10373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cohesion- put the similar things together. So a class should have method or behaviors to do related job. </a:t>
            </a:r>
          </a:p>
        </p:txBody>
      </p:sp>
      <p:sp>
        <p:nvSpPr>
          <p:cNvPr id="38" name="Овал 6">
            <a:extLst>
              <a:ext uri="{FF2B5EF4-FFF2-40B4-BE49-F238E27FC236}">
                <a16:creationId xmlns:a16="http://schemas.microsoft.com/office/drawing/2014/main" id="{2E6C1A8B-38DA-D747-AFB0-8EE859184E73}"/>
              </a:ext>
            </a:extLst>
          </p:cNvPr>
          <p:cNvSpPr/>
          <p:nvPr/>
        </p:nvSpPr>
        <p:spPr>
          <a:xfrm>
            <a:off x="1644150" y="1478271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9" name="Овал 6">
            <a:extLst>
              <a:ext uri="{FF2B5EF4-FFF2-40B4-BE49-F238E27FC236}">
                <a16:creationId xmlns:a16="http://schemas.microsoft.com/office/drawing/2014/main" id="{6343A01D-69C8-AA44-BDB8-B7E900B14A8C}"/>
              </a:ext>
            </a:extLst>
          </p:cNvPr>
          <p:cNvSpPr/>
          <p:nvPr/>
        </p:nvSpPr>
        <p:spPr>
          <a:xfrm>
            <a:off x="1644150" y="2223020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EEC89CD-D90D-B749-8069-2BE74A081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390" y="2675716"/>
            <a:ext cx="6891391" cy="340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733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Групувати 18">
            <a:extLst>
              <a:ext uri="{FF2B5EF4-FFF2-40B4-BE49-F238E27FC236}">
                <a16:creationId xmlns:a16="http://schemas.microsoft.com/office/drawing/2014/main" id="{B3F5E830-872A-40D0-98A9-2F2CEB70E30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Прямокутник 11">
              <a:extLst>
                <a:ext uri="{FF2B5EF4-FFF2-40B4-BE49-F238E27FC236}">
                  <a16:creationId xmlns:a16="http://schemas.microsoft.com/office/drawing/2014/main" id="{1CF95CD2-AA45-4FE4-B5B9-FE0643959C8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26443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dirty="0"/>
            </a:p>
          </p:txBody>
        </p:sp>
        <p:grpSp>
          <p:nvGrpSpPr>
            <p:cNvPr id="18" name="Групувати 17">
              <a:extLst>
                <a:ext uri="{FF2B5EF4-FFF2-40B4-BE49-F238E27FC236}">
                  <a16:creationId xmlns:a16="http://schemas.microsoft.com/office/drawing/2014/main" id="{7FF3A39A-ED6A-449D-B1AB-7C863C79802C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11" name="Рисунок 10">
                <a:extLst>
                  <a:ext uri="{FF2B5EF4-FFF2-40B4-BE49-F238E27FC236}">
                    <a16:creationId xmlns:a16="http://schemas.microsoft.com/office/drawing/2014/main" id="{30AE274A-DD53-45D8-8BAA-CE84785D99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0" y="0"/>
                <a:ext cx="12192000" cy="6858000"/>
              </a:xfrm>
              <a:prstGeom prst="rect">
                <a:avLst/>
              </a:prstGeom>
            </p:spPr>
          </p:pic>
          <p:pic>
            <p:nvPicPr>
              <p:cNvPr id="5" name="Рисунок 4">
                <a:extLst>
                  <a:ext uri="{FF2B5EF4-FFF2-40B4-BE49-F238E27FC236}">
                    <a16:creationId xmlns:a16="http://schemas.microsoft.com/office/drawing/2014/main" id="{B826953E-F317-440D-A9BB-5A799C5B78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2072" y="2462703"/>
                <a:ext cx="5587398" cy="4362640"/>
              </a:xfrm>
              <a:prstGeom prst="rect">
                <a:avLst/>
              </a:prstGeom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A7FC238-E12A-42EC-B5D6-E31FA7B3B9C9}"/>
              </a:ext>
            </a:extLst>
          </p:cNvPr>
          <p:cNvSpPr txBox="1"/>
          <p:nvPr/>
        </p:nvSpPr>
        <p:spPr>
          <a:xfrm>
            <a:off x="1208316" y="1030785"/>
            <a:ext cx="6759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 SemiBold" panose="00000700000000000000" pitchFamily="2" charset="-52"/>
              </a:rPr>
              <a:t>Design Patterns</a:t>
            </a:r>
            <a:endParaRPr lang="uk-UA" sz="3200" dirty="0">
              <a:solidFill>
                <a:schemeClr val="bg1"/>
              </a:solidFill>
              <a:latin typeface="Montserrat SemiBold" panose="000007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068586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E6C4AA66-44AD-423C-8C54-22C52A6A7D6A}"/>
              </a:ext>
            </a:extLst>
          </p:cNvPr>
          <p:cNvSpPr/>
          <p:nvPr/>
        </p:nvSpPr>
        <p:spPr>
          <a:xfrm>
            <a:off x="930684" y="6415024"/>
            <a:ext cx="89807" cy="89807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F738B130-B0EF-4C44-8D9C-3B868022D341}"/>
              </a:ext>
            </a:extLst>
          </p:cNvPr>
          <p:cNvSpPr/>
          <p:nvPr/>
        </p:nvSpPr>
        <p:spPr>
          <a:xfrm>
            <a:off x="11381015" y="6335487"/>
            <a:ext cx="65314" cy="65314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BDE17A8-4211-4655-8AEC-A080B76734C9}"/>
              </a:ext>
            </a:extLst>
          </p:cNvPr>
          <p:cNvSpPr/>
          <p:nvPr/>
        </p:nvSpPr>
        <p:spPr>
          <a:xfrm>
            <a:off x="10547615" y="302623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4A1250BF-51B8-4204-9590-59DE636281C1}"/>
              </a:ext>
            </a:extLst>
          </p:cNvPr>
          <p:cNvSpPr/>
          <p:nvPr/>
        </p:nvSpPr>
        <p:spPr>
          <a:xfrm>
            <a:off x="521199" y="557893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C8378F4-A1E6-4328-8AC0-C57C028E90B1}"/>
              </a:ext>
            </a:extLst>
          </p:cNvPr>
          <p:cNvSpPr/>
          <p:nvPr/>
        </p:nvSpPr>
        <p:spPr>
          <a:xfrm>
            <a:off x="1951175" y="6488502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9129C929-2A39-4194-81CD-41AAB841B672}"/>
              </a:ext>
            </a:extLst>
          </p:cNvPr>
          <p:cNvSpPr/>
          <p:nvPr/>
        </p:nvSpPr>
        <p:spPr>
          <a:xfrm>
            <a:off x="423726" y="1572079"/>
            <a:ext cx="59872" cy="59872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B9F177E1-77E5-495D-9606-BCDFD32EB601}"/>
              </a:ext>
            </a:extLst>
          </p:cNvPr>
          <p:cNvSpPr/>
          <p:nvPr/>
        </p:nvSpPr>
        <p:spPr>
          <a:xfrm>
            <a:off x="11413672" y="615043"/>
            <a:ext cx="114300" cy="114300"/>
          </a:xfrm>
          <a:prstGeom prst="ellipse">
            <a:avLst/>
          </a:prstGeom>
          <a:solidFill>
            <a:srgbClr val="254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02A2063A-F88F-44E3-855B-D8DB9CD3CF39}"/>
              </a:ext>
            </a:extLst>
          </p:cNvPr>
          <p:cNvSpPr/>
          <p:nvPr/>
        </p:nvSpPr>
        <p:spPr>
          <a:xfrm>
            <a:off x="1758451" y="110094"/>
            <a:ext cx="114300" cy="1143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FCEBDFF6-BC42-4179-9FAD-F1B19B097932}"/>
              </a:ext>
            </a:extLst>
          </p:cNvPr>
          <p:cNvSpPr/>
          <p:nvPr/>
        </p:nvSpPr>
        <p:spPr>
          <a:xfrm>
            <a:off x="513034" y="5525587"/>
            <a:ext cx="65315" cy="65315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E2D00353-F8B6-43E8-91EC-050CB329306B}"/>
              </a:ext>
            </a:extLst>
          </p:cNvPr>
          <p:cNvSpPr/>
          <p:nvPr/>
        </p:nvSpPr>
        <p:spPr>
          <a:xfrm>
            <a:off x="9764485" y="6504831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1" name="Рисунок 13">
            <a:extLst>
              <a:ext uri="{FF2B5EF4-FFF2-40B4-BE49-F238E27FC236}">
                <a16:creationId xmlns:a16="http://schemas.microsoft.com/office/drawing/2014/main" id="{94BA505F-D328-0849-9E37-ABB3C269A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99948" y="583983"/>
            <a:ext cx="307473" cy="1764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7EA689-9A3E-5D47-B181-068C1D560B29}"/>
              </a:ext>
            </a:extLst>
          </p:cNvPr>
          <p:cNvSpPr txBox="1"/>
          <p:nvPr/>
        </p:nvSpPr>
        <p:spPr>
          <a:xfrm>
            <a:off x="2490095" y="441359"/>
            <a:ext cx="7211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tserrat SemiBold" panose="00000700000000000000" pitchFamily="2" charset="-52"/>
              </a:rPr>
              <a:t>Software design pattern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308DE7-49E2-BD4F-AF26-C73C2700945F}"/>
              </a:ext>
            </a:extLst>
          </p:cNvPr>
          <p:cNvSpPr txBox="1"/>
          <p:nvPr/>
        </p:nvSpPr>
        <p:spPr>
          <a:xfrm>
            <a:off x="1758451" y="1350755"/>
            <a:ext cx="1958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creational patterns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9C96C8C-E821-934E-B4AE-CC1B0494BB5D}"/>
              </a:ext>
            </a:extLst>
          </p:cNvPr>
          <p:cNvSpPr txBox="1"/>
          <p:nvPr/>
        </p:nvSpPr>
        <p:spPr>
          <a:xfrm>
            <a:off x="1726223" y="2846448"/>
            <a:ext cx="1924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structural patterns</a:t>
            </a:r>
          </a:p>
        </p:txBody>
      </p:sp>
      <p:sp>
        <p:nvSpPr>
          <p:cNvPr id="38" name="Овал 6">
            <a:extLst>
              <a:ext uri="{FF2B5EF4-FFF2-40B4-BE49-F238E27FC236}">
                <a16:creationId xmlns:a16="http://schemas.microsoft.com/office/drawing/2014/main" id="{2E6C1A8B-38DA-D747-AFB0-8EE859184E73}"/>
              </a:ext>
            </a:extLst>
          </p:cNvPr>
          <p:cNvSpPr/>
          <p:nvPr/>
        </p:nvSpPr>
        <p:spPr>
          <a:xfrm>
            <a:off x="1644150" y="1478271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9" name="Овал 6">
            <a:extLst>
              <a:ext uri="{FF2B5EF4-FFF2-40B4-BE49-F238E27FC236}">
                <a16:creationId xmlns:a16="http://schemas.microsoft.com/office/drawing/2014/main" id="{6343A01D-69C8-AA44-BDB8-B7E900B14A8C}"/>
              </a:ext>
            </a:extLst>
          </p:cNvPr>
          <p:cNvSpPr/>
          <p:nvPr/>
        </p:nvSpPr>
        <p:spPr>
          <a:xfrm>
            <a:off x="1609891" y="3011640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4E436E-18D1-3448-A739-90CF65578358}"/>
              </a:ext>
            </a:extLst>
          </p:cNvPr>
          <p:cNvSpPr txBox="1"/>
          <p:nvPr/>
        </p:nvSpPr>
        <p:spPr>
          <a:xfrm>
            <a:off x="1724191" y="4545009"/>
            <a:ext cx="2006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behavioral patterns</a:t>
            </a:r>
          </a:p>
        </p:txBody>
      </p:sp>
      <p:sp>
        <p:nvSpPr>
          <p:cNvPr id="24" name="Овал 6">
            <a:extLst>
              <a:ext uri="{FF2B5EF4-FFF2-40B4-BE49-F238E27FC236}">
                <a16:creationId xmlns:a16="http://schemas.microsoft.com/office/drawing/2014/main" id="{A027B72A-4D13-5E4F-BBF1-C5D0B0CC6315}"/>
              </a:ext>
            </a:extLst>
          </p:cNvPr>
          <p:cNvSpPr/>
          <p:nvPr/>
        </p:nvSpPr>
        <p:spPr>
          <a:xfrm>
            <a:off x="1607859" y="4710201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1D5726-22E7-5347-8D26-03235654EE32}"/>
              </a:ext>
            </a:extLst>
          </p:cNvPr>
          <p:cNvSpPr txBox="1"/>
          <p:nvPr/>
        </p:nvSpPr>
        <p:spPr>
          <a:xfrm>
            <a:off x="4909430" y="1348112"/>
            <a:ext cx="1672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Abstract factory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F2F22E-99D4-D04F-B4AA-81F6C030CFCA}"/>
              </a:ext>
            </a:extLst>
          </p:cNvPr>
          <p:cNvSpPr txBox="1"/>
          <p:nvPr/>
        </p:nvSpPr>
        <p:spPr>
          <a:xfrm>
            <a:off x="4909430" y="1719319"/>
            <a:ext cx="1116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Prototype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811AFD-CB79-A247-A8D5-9A7A2A68A10F}"/>
              </a:ext>
            </a:extLst>
          </p:cNvPr>
          <p:cNvSpPr txBox="1"/>
          <p:nvPr/>
        </p:nvSpPr>
        <p:spPr>
          <a:xfrm>
            <a:off x="4909430" y="2088651"/>
            <a:ext cx="105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Singleton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B382D8-356C-6E4A-97E4-7E9065B1D3A1}"/>
              </a:ext>
            </a:extLst>
          </p:cNvPr>
          <p:cNvSpPr txBox="1"/>
          <p:nvPr/>
        </p:nvSpPr>
        <p:spPr>
          <a:xfrm>
            <a:off x="4866308" y="2884124"/>
            <a:ext cx="940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Adapter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046ED8-1876-5A43-9303-EE7A9DCD75A5}"/>
              </a:ext>
            </a:extLst>
          </p:cNvPr>
          <p:cNvSpPr txBox="1"/>
          <p:nvPr/>
        </p:nvSpPr>
        <p:spPr>
          <a:xfrm>
            <a:off x="4866308" y="3255331"/>
            <a:ext cx="700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Proxy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020E0B-5E72-E74F-B408-8800319C944D}"/>
              </a:ext>
            </a:extLst>
          </p:cNvPr>
          <p:cNvSpPr txBox="1"/>
          <p:nvPr/>
        </p:nvSpPr>
        <p:spPr>
          <a:xfrm>
            <a:off x="4866308" y="3679597"/>
            <a:ext cx="1121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Decorator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6A0966-C641-FB4D-AE77-73A0AA84DDD6}"/>
              </a:ext>
            </a:extLst>
          </p:cNvPr>
          <p:cNvSpPr txBox="1"/>
          <p:nvPr/>
        </p:nvSpPr>
        <p:spPr>
          <a:xfrm>
            <a:off x="4866308" y="4545009"/>
            <a:ext cx="2265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Chain of responsibility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2AAA33-5196-3748-BFE3-EEDBD2FD9C64}"/>
              </a:ext>
            </a:extLst>
          </p:cNvPr>
          <p:cNvSpPr txBox="1"/>
          <p:nvPr/>
        </p:nvSpPr>
        <p:spPr>
          <a:xfrm>
            <a:off x="4866308" y="4916216"/>
            <a:ext cx="104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231E94-C760-F74D-B403-556BF7998BB8}"/>
              </a:ext>
            </a:extLst>
          </p:cNvPr>
          <p:cNvSpPr txBox="1"/>
          <p:nvPr/>
        </p:nvSpPr>
        <p:spPr>
          <a:xfrm>
            <a:off x="4866308" y="5340482"/>
            <a:ext cx="892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Iterator</a:t>
            </a:r>
          </a:p>
        </p:txBody>
      </p:sp>
    </p:spTree>
    <p:extLst>
      <p:ext uri="{BB962C8B-B14F-4D97-AF65-F5344CB8AC3E}">
        <p14:creationId xmlns:p14="http://schemas.microsoft.com/office/powerpoint/2010/main" val="2743151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E6C4AA66-44AD-423C-8C54-22C52A6A7D6A}"/>
              </a:ext>
            </a:extLst>
          </p:cNvPr>
          <p:cNvSpPr/>
          <p:nvPr/>
        </p:nvSpPr>
        <p:spPr>
          <a:xfrm>
            <a:off x="930684" y="6415024"/>
            <a:ext cx="89807" cy="89807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F738B130-B0EF-4C44-8D9C-3B868022D341}"/>
              </a:ext>
            </a:extLst>
          </p:cNvPr>
          <p:cNvSpPr/>
          <p:nvPr/>
        </p:nvSpPr>
        <p:spPr>
          <a:xfrm>
            <a:off x="11381015" y="6335487"/>
            <a:ext cx="65314" cy="65314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BDE17A8-4211-4655-8AEC-A080B76734C9}"/>
              </a:ext>
            </a:extLst>
          </p:cNvPr>
          <p:cNvSpPr/>
          <p:nvPr/>
        </p:nvSpPr>
        <p:spPr>
          <a:xfrm>
            <a:off x="10547615" y="302623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4A1250BF-51B8-4204-9590-59DE636281C1}"/>
              </a:ext>
            </a:extLst>
          </p:cNvPr>
          <p:cNvSpPr/>
          <p:nvPr/>
        </p:nvSpPr>
        <p:spPr>
          <a:xfrm>
            <a:off x="521199" y="557893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C8378F4-A1E6-4328-8AC0-C57C028E90B1}"/>
              </a:ext>
            </a:extLst>
          </p:cNvPr>
          <p:cNvSpPr/>
          <p:nvPr/>
        </p:nvSpPr>
        <p:spPr>
          <a:xfrm>
            <a:off x="1951175" y="6488502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9129C929-2A39-4194-81CD-41AAB841B672}"/>
              </a:ext>
            </a:extLst>
          </p:cNvPr>
          <p:cNvSpPr/>
          <p:nvPr/>
        </p:nvSpPr>
        <p:spPr>
          <a:xfrm>
            <a:off x="423726" y="1572079"/>
            <a:ext cx="59872" cy="59872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B9F177E1-77E5-495D-9606-BCDFD32EB601}"/>
              </a:ext>
            </a:extLst>
          </p:cNvPr>
          <p:cNvSpPr/>
          <p:nvPr/>
        </p:nvSpPr>
        <p:spPr>
          <a:xfrm>
            <a:off x="11413672" y="615043"/>
            <a:ext cx="114300" cy="114300"/>
          </a:xfrm>
          <a:prstGeom prst="ellipse">
            <a:avLst/>
          </a:prstGeom>
          <a:solidFill>
            <a:srgbClr val="254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02A2063A-F88F-44E3-855B-D8DB9CD3CF39}"/>
              </a:ext>
            </a:extLst>
          </p:cNvPr>
          <p:cNvSpPr/>
          <p:nvPr/>
        </p:nvSpPr>
        <p:spPr>
          <a:xfrm>
            <a:off x="1758451" y="110094"/>
            <a:ext cx="114300" cy="1143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FCEBDFF6-BC42-4179-9FAD-F1B19B097932}"/>
              </a:ext>
            </a:extLst>
          </p:cNvPr>
          <p:cNvSpPr/>
          <p:nvPr/>
        </p:nvSpPr>
        <p:spPr>
          <a:xfrm>
            <a:off x="513034" y="5525587"/>
            <a:ext cx="65315" cy="65315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E2D00353-F8B6-43E8-91EC-050CB329306B}"/>
              </a:ext>
            </a:extLst>
          </p:cNvPr>
          <p:cNvSpPr/>
          <p:nvPr/>
        </p:nvSpPr>
        <p:spPr>
          <a:xfrm>
            <a:off x="9764485" y="6504831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1" name="Рисунок 13">
            <a:extLst>
              <a:ext uri="{FF2B5EF4-FFF2-40B4-BE49-F238E27FC236}">
                <a16:creationId xmlns:a16="http://schemas.microsoft.com/office/drawing/2014/main" id="{94BA505F-D328-0849-9E37-ABB3C269A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99948" y="583983"/>
            <a:ext cx="307473" cy="1764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7EA689-9A3E-5D47-B181-068C1D560B29}"/>
              </a:ext>
            </a:extLst>
          </p:cNvPr>
          <p:cNvSpPr txBox="1"/>
          <p:nvPr/>
        </p:nvSpPr>
        <p:spPr>
          <a:xfrm>
            <a:off x="2490095" y="441359"/>
            <a:ext cx="7211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tserrat SemiBold" panose="00000700000000000000" pitchFamily="2" charset="-52"/>
              </a:rPr>
              <a:t>Abstract factory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C498BD-21C9-7849-9A84-23DEC761EBA4}"/>
              </a:ext>
            </a:extLst>
          </p:cNvPr>
          <p:cNvSpPr txBox="1"/>
          <p:nvPr/>
        </p:nvSpPr>
        <p:spPr>
          <a:xfrm>
            <a:off x="2209800" y="1422400"/>
            <a:ext cx="728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produce families of related objects without specifying their concrete classes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C8BE5D3-98B5-9640-8730-2770913A7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587" y="2446866"/>
            <a:ext cx="5401733" cy="270086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C9584B9-E0A0-0949-9A02-452670C80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217" y="2361908"/>
            <a:ext cx="4124116" cy="294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5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Групувати 18">
            <a:extLst>
              <a:ext uri="{FF2B5EF4-FFF2-40B4-BE49-F238E27FC236}">
                <a16:creationId xmlns:a16="http://schemas.microsoft.com/office/drawing/2014/main" id="{B3F5E830-872A-40D0-98A9-2F2CEB70E30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Прямокутник 11">
              <a:extLst>
                <a:ext uri="{FF2B5EF4-FFF2-40B4-BE49-F238E27FC236}">
                  <a16:creationId xmlns:a16="http://schemas.microsoft.com/office/drawing/2014/main" id="{1CF95CD2-AA45-4FE4-B5B9-FE0643959C8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26443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dirty="0"/>
            </a:p>
          </p:txBody>
        </p:sp>
        <p:grpSp>
          <p:nvGrpSpPr>
            <p:cNvPr id="18" name="Групувати 17">
              <a:extLst>
                <a:ext uri="{FF2B5EF4-FFF2-40B4-BE49-F238E27FC236}">
                  <a16:creationId xmlns:a16="http://schemas.microsoft.com/office/drawing/2014/main" id="{7FF3A39A-ED6A-449D-B1AB-7C863C79802C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11" name="Рисунок 10">
                <a:extLst>
                  <a:ext uri="{FF2B5EF4-FFF2-40B4-BE49-F238E27FC236}">
                    <a16:creationId xmlns:a16="http://schemas.microsoft.com/office/drawing/2014/main" id="{30AE274A-DD53-45D8-8BAA-CE84785D99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0" y="0"/>
                <a:ext cx="12192000" cy="6858000"/>
              </a:xfrm>
              <a:prstGeom prst="rect">
                <a:avLst/>
              </a:prstGeom>
            </p:spPr>
          </p:pic>
          <p:pic>
            <p:nvPicPr>
              <p:cNvPr id="5" name="Рисунок 4">
                <a:extLst>
                  <a:ext uri="{FF2B5EF4-FFF2-40B4-BE49-F238E27FC236}">
                    <a16:creationId xmlns:a16="http://schemas.microsoft.com/office/drawing/2014/main" id="{B826953E-F317-440D-A9BB-5A799C5B78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2072" y="2462703"/>
                <a:ext cx="5587398" cy="4362640"/>
              </a:xfrm>
              <a:prstGeom prst="rect">
                <a:avLst/>
              </a:prstGeom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A7FC238-E12A-42EC-B5D6-E31FA7B3B9C9}"/>
              </a:ext>
            </a:extLst>
          </p:cNvPr>
          <p:cNvSpPr txBox="1"/>
          <p:nvPr/>
        </p:nvSpPr>
        <p:spPr>
          <a:xfrm>
            <a:off x="1208316" y="1030785"/>
            <a:ext cx="6759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 SemiBold" panose="00000700000000000000" pitchFamily="2" charset="-52"/>
              </a:rPr>
              <a:t>OOP</a:t>
            </a:r>
            <a:endParaRPr lang="uk-UA" sz="3200" dirty="0">
              <a:solidFill>
                <a:schemeClr val="bg1"/>
              </a:solidFill>
              <a:latin typeface="Montserrat SemiBold" panose="000007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79447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E6C4AA66-44AD-423C-8C54-22C52A6A7D6A}"/>
              </a:ext>
            </a:extLst>
          </p:cNvPr>
          <p:cNvSpPr/>
          <p:nvPr/>
        </p:nvSpPr>
        <p:spPr>
          <a:xfrm>
            <a:off x="930684" y="6415024"/>
            <a:ext cx="89807" cy="89807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F738B130-B0EF-4C44-8D9C-3B868022D341}"/>
              </a:ext>
            </a:extLst>
          </p:cNvPr>
          <p:cNvSpPr/>
          <p:nvPr/>
        </p:nvSpPr>
        <p:spPr>
          <a:xfrm>
            <a:off x="11381015" y="6335487"/>
            <a:ext cx="65314" cy="65314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BDE17A8-4211-4655-8AEC-A080B76734C9}"/>
              </a:ext>
            </a:extLst>
          </p:cNvPr>
          <p:cNvSpPr/>
          <p:nvPr/>
        </p:nvSpPr>
        <p:spPr>
          <a:xfrm>
            <a:off x="10547615" y="302623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4A1250BF-51B8-4204-9590-59DE636281C1}"/>
              </a:ext>
            </a:extLst>
          </p:cNvPr>
          <p:cNvSpPr/>
          <p:nvPr/>
        </p:nvSpPr>
        <p:spPr>
          <a:xfrm>
            <a:off x="521199" y="557893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C8378F4-A1E6-4328-8AC0-C57C028E90B1}"/>
              </a:ext>
            </a:extLst>
          </p:cNvPr>
          <p:cNvSpPr/>
          <p:nvPr/>
        </p:nvSpPr>
        <p:spPr>
          <a:xfrm>
            <a:off x="1951175" y="6488502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9129C929-2A39-4194-81CD-41AAB841B672}"/>
              </a:ext>
            </a:extLst>
          </p:cNvPr>
          <p:cNvSpPr/>
          <p:nvPr/>
        </p:nvSpPr>
        <p:spPr>
          <a:xfrm>
            <a:off x="423726" y="1572079"/>
            <a:ext cx="59872" cy="59872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B9F177E1-77E5-495D-9606-BCDFD32EB601}"/>
              </a:ext>
            </a:extLst>
          </p:cNvPr>
          <p:cNvSpPr/>
          <p:nvPr/>
        </p:nvSpPr>
        <p:spPr>
          <a:xfrm>
            <a:off x="11413672" y="615043"/>
            <a:ext cx="114300" cy="114300"/>
          </a:xfrm>
          <a:prstGeom prst="ellipse">
            <a:avLst/>
          </a:prstGeom>
          <a:solidFill>
            <a:srgbClr val="254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02A2063A-F88F-44E3-855B-D8DB9CD3CF39}"/>
              </a:ext>
            </a:extLst>
          </p:cNvPr>
          <p:cNvSpPr/>
          <p:nvPr/>
        </p:nvSpPr>
        <p:spPr>
          <a:xfrm>
            <a:off x="1758451" y="110094"/>
            <a:ext cx="114300" cy="1143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FCEBDFF6-BC42-4179-9FAD-F1B19B097932}"/>
              </a:ext>
            </a:extLst>
          </p:cNvPr>
          <p:cNvSpPr/>
          <p:nvPr/>
        </p:nvSpPr>
        <p:spPr>
          <a:xfrm>
            <a:off x="513034" y="5525587"/>
            <a:ext cx="65315" cy="65315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E2D00353-F8B6-43E8-91EC-050CB329306B}"/>
              </a:ext>
            </a:extLst>
          </p:cNvPr>
          <p:cNvSpPr/>
          <p:nvPr/>
        </p:nvSpPr>
        <p:spPr>
          <a:xfrm>
            <a:off x="9764485" y="6504831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1" name="Рисунок 13">
            <a:extLst>
              <a:ext uri="{FF2B5EF4-FFF2-40B4-BE49-F238E27FC236}">
                <a16:creationId xmlns:a16="http://schemas.microsoft.com/office/drawing/2014/main" id="{94BA505F-D328-0849-9E37-ABB3C269A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99948" y="583983"/>
            <a:ext cx="307473" cy="1764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7EA689-9A3E-5D47-B181-068C1D560B29}"/>
              </a:ext>
            </a:extLst>
          </p:cNvPr>
          <p:cNvSpPr txBox="1"/>
          <p:nvPr/>
        </p:nvSpPr>
        <p:spPr>
          <a:xfrm>
            <a:off x="2490095" y="441359"/>
            <a:ext cx="7211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Prototype</a:t>
            </a:r>
            <a:endParaRPr lang="en-US" sz="2400" dirty="0">
              <a:latin typeface="Montserrat SemiBold" panose="00000700000000000000" pitchFamily="2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ADD5B2-A859-3241-89AE-26EEF6AA9611}"/>
              </a:ext>
            </a:extLst>
          </p:cNvPr>
          <p:cNvSpPr txBox="1"/>
          <p:nvPr/>
        </p:nvSpPr>
        <p:spPr>
          <a:xfrm>
            <a:off x="2125133" y="1303867"/>
            <a:ext cx="9527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specify the kinds of objects to create using a prototypical instance, and create new objects from the</a:t>
            </a:r>
          </a:p>
          <a:p>
            <a:r>
              <a:rPr lang="en-US" dirty="0"/>
              <a:t>'skeleton' of an existing object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983B363-858D-F748-9BA3-168354CF9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24722"/>
            <a:ext cx="5618556" cy="28092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95BE3D0-D5B5-594E-8E32-671714D89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067" y="2428136"/>
            <a:ext cx="4201584" cy="336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746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E6C4AA66-44AD-423C-8C54-22C52A6A7D6A}"/>
              </a:ext>
            </a:extLst>
          </p:cNvPr>
          <p:cNvSpPr/>
          <p:nvPr/>
        </p:nvSpPr>
        <p:spPr>
          <a:xfrm>
            <a:off x="930684" y="6415024"/>
            <a:ext cx="89807" cy="89807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F738B130-B0EF-4C44-8D9C-3B868022D341}"/>
              </a:ext>
            </a:extLst>
          </p:cNvPr>
          <p:cNvSpPr/>
          <p:nvPr/>
        </p:nvSpPr>
        <p:spPr>
          <a:xfrm>
            <a:off x="11381015" y="6335487"/>
            <a:ext cx="65314" cy="65314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BDE17A8-4211-4655-8AEC-A080B76734C9}"/>
              </a:ext>
            </a:extLst>
          </p:cNvPr>
          <p:cNvSpPr/>
          <p:nvPr/>
        </p:nvSpPr>
        <p:spPr>
          <a:xfrm>
            <a:off x="10547615" y="302623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4A1250BF-51B8-4204-9590-59DE636281C1}"/>
              </a:ext>
            </a:extLst>
          </p:cNvPr>
          <p:cNvSpPr/>
          <p:nvPr/>
        </p:nvSpPr>
        <p:spPr>
          <a:xfrm>
            <a:off x="521199" y="557893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C8378F4-A1E6-4328-8AC0-C57C028E90B1}"/>
              </a:ext>
            </a:extLst>
          </p:cNvPr>
          <p:cNvSpPr/>
          <p:nvPr/>
        </p:nvSpPr>
        <p:spPr>
          <a:xfrm>
            <a:off x="1951175" y="6488502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9129C929-2A39-4194-81CD-41AAB841B672}"/>
              </a:ext>
            </a:extLst>
          </p:cNvPr>
          <p:cNvSpPr/>
          <p:nvPr/>
        </p:nvSpPr>
        <p:spPr>
          <a:xfrm>
            <a:off x="423726" y="1572079"/>
            <a:ext cx="59872" cy="59872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B9F177E1-77E5-495D-9606-BCDFD32EB601}"/>
              </a:ext>
            </a:extLst>
          </p:cNvPr>
          <p:cNvSpPr/>
          <p:nvPr/>
        </p:nvSpPr>
        <p:spPr>
          <a:xfrm>
            <a:off x="11413672" y="615043"/>
            <a:ext cx="114300" cy="114300"/>
          </a:xfrm>
          <a:prstGeom prst="ellipse">
            <a:avLst/>
          </a:prstGeom>
          <a:solidFill>
            <a:srgbClr val="254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02A2063A-F88F-44E3-855B-D8DB9CD3CF39}"/>
              </a:ext>
            </a:extLst>
          </p:cNvPr>
          <p:cNvSpPr/>
          <p:nvPr/>
        </p:nvSpPr>
        <p:spPr>
          <a:xfrm>
            <a:off x="1758451" y="110094"/>
            <a:ext cx="114300" cy="1143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FCEBDFF6-BC42-4179-9FAD-F1B19B097932}"/>
              </a:ext>
            </a:extLst>
          </p:cNvPr>
          <p:cNvSpPr/>
          <p:nvPr/>
        </p:nvSpPr>
        <p:spPr>
          <a:xfrm>
            <a:off x="513034" y="5525587"/>
            <a:ext cx="65315" cy="65315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E2D00353-F8B6-43E8-91EC-050CB329306B}"/>
              </a:ext>
            </a:extLst>
          </p:cNvPr>
          <p:cNvSpPr/>
          <p:nvPr/>
        </p:nvSpPr>
        <p:spPr>
          <a:xfrm>
            <a:off x="9764485" y="6504831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1" name="Рисунок 13">
            <a:extLst>
              <a:ext uri="{FF2B5EF4-FFF2-40B4-BE49-F238E27FC236}">
                <a16:creationId xmlns:a16="http://schemas.microsoft.com/office/drawing/2014/main" id="{94BA505F-D328-0849-9E37-ABB3C269A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99948" y="583983"/>
            <a:ext cx="307473" cy="1764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7EA689-9A3E-5D47-B181-068C1D560B29}"/>
              </a:ext>
            </a:extLst>
          </p:cNvPr>
          <p:cNvSpPr txBox="1"/>
          <p:nvPr/>
        </p:nvSpPr>
        <p:spPr>
          <a:xfrm>
            <a:off x="2490095" y="441359"/>
            <a:ext cx="7211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Singleton</a:t>
            </a:r>
            <a:endParaRPr lang="en-US" sz="2400" dirty="0">
              <a:latin typeface="Montserrat SemiBold" panose="00000700000000000000" pitchFamily="2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ADD5B2-A859-3241-89AE-26EEF6AA9611}"/>
              </a:ext>
            </a:extLst>
          </p:cNvPr>
          <p:cNvSpPr txBox="1"/>
          <p:nvPr/>
        </p:nvSpPr>
        <p:spPr>
          <a:xfrm>
            <a:off x="2125133" y="1303867"/>
            <a:ext cx="7507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ensure a class has only one instance, and provide a global point of access to it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2D39C78-CE69-5948-8BC3-4D09CD906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524" y="2352904"/>
            <a:ext cx="3744896" cy="252562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93A384E-8B06-4146-B51A-1FE9672E3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5409" y="2283437"/>
            <a:ext cx="5051258" cy="252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6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E6C4AA66-44AD-423C-8C54-22C52A6A7D6A}"/>
              </a:ext>
            </a:extLst>
          </p:cNvPr>
          <p:cNvSpPr/>
          <p:nvPr/>
        </p:nvSpPr>
        <p:spPr>
          <a:xfrm>
            <a:off x="930684" y="6415024"/>
            <a:ext cx="89807" cy="89807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F738B130-B0EF-4C44-8D9C-3B868022D341}"/>
              </a:ext>
            </a:extLst>
          </p:cNvPr>
          <p:cNvSpPr/>
          <p:nvPr/>
        </p:nvSpPr>
        <p:spPr>
          <a:xfrm>
            <a:off x="11381015" y="6335487"/>
            <a:ext cx="65314" cy="65314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BDE17A8-4211-4655-8AEC-A080B76734C9}"/>
              </a:ext>
            </a:extLst>
          </p:cNvPr>
          <p:cNvSpPr/>
          <p:nvPr/>
        </p:nvSpPr>
        <p:spPr>
          <a:xfrm>
            <a:off x="10547615" y="302623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4A1250BF-51B8-4204-9590-59DE636281C1}"/>
              </a:ext>
            </a:extLst>
          </p:cNvPr>
          <p:cNvSpPr/>
          <p:nvPr/>
        </p:nvSpPr>
        <p:spPr>
          <a:xfrm>
            <a:off x="521199" y="557893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C8378F4-A1E6-4328-8AC0-C57C028E90B1}"/>
              </a:ext>
            </a:extLst>
          </p:cNvPr>
          <p:cNvSpPr/>
          <p:nvPr/>
        </p:nvSpPr>
        <p:spPr>
          <a:xfrm>
            <a:off x="1951175" y="6488502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9129C929-2A39-4194-81CD-41AAB841B672}"/>
              </a:ext>
            </a:extLst>
          </p:cNvPr>
          <p:cNvSpPr/>
          <p:nvPr/>
        </p:nvSpPr>
        <p:spPr>
          <a:xfrm>
            <a:off x="423726" y="1572079"/>
            <a:ext cx="59872" cy="59872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B9F177E1-77E5-495D-9606-BCDFD32EB601}"/>
              </a:ext>
            </a:extLst>
          </p:cNvPr>
          <p:cNvSpPr/>
          <p:nvPr/>
        </p:nvSpPr>
        <p:spPr>
          <a:xfrm>
            <a:off x="11413672" y="615043"/>
            <a:ext cx="114300" cy="114300"/>
          </a:xfrm>
          <a:prstGeom prst="ellipse">
            <a:avLst/>
          </a:prstGeom>
          <a:solidFill>
            <a:srgbClr val="254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02A2063A-F88F-44E3-855B-D8DB9CD3CF39}"/>
              </a:ext>
            </a:extLst>
          </p:cNvPr>
          <p:cNvSpPr/>
          <p:nvPr/>
        </p:nvSpPr>
        <p:spPr>
          <a:xfrm>
            <a:off x="1758451" y="110094"/>
            <a:ext cx="114300" cy="1143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FCEBDFF6-BC42-4179-9FAD-F1B19B097932}"/>
              </a:ext>
            </a:extLst>
          </p:cNvPr>
          <p:cNvSpPr/>
          <p:nvPr/>
        </p:nvSpPr>
        <p:spPr>
          <a:xfrm>
            <a:off x="513034" y="5525587"/>
            <a:ext cx="65315" cy="65315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E2D00353-F8B6-43E8-91EC-050CB329306B}"/>
              </a:ext>
            </a:extLst>
          </p:cNvPr>
          <p:cNvSpPr/>
          <p:nvPr/>
        </p:nvSpPr>
        <p:spPr>
          <a:xfrm>
            <a:off x="9764485" y="6504831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1" name="Рисунок 13">
            <a:extLst>
              <a:ext uri="{FF2B5EF4-FFF2-40B4-BE49-F238E27FC236}">
                <a16:creationId xmlns:a16="http://schemas.microsoft.com/office/drawing/2014/main" id="{94BA505F-D328-0849-9E37-ABB3C269A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99948" y="583983"/>
            <a:ext cx="307473" cy="1764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7EA689-9A3E-5D47-B181-068C1D560B29}"/>
              </a:ext>
            </a:extLst>
          </p:cNvPr>
          <p:cNvSpPr txBox="1"/>
          <p:nvPr/>
        </p:nvSpPr>
        <p:spPr>
          <a:xfrm>
            <a:off x="2490095" y="441359"/>
            <a:ext cx="7211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Adapter</a:t>
            </a:r>
            <a:endParaRPr lang="en-US" sz="2400" dirty="0">
              <a:latin typeface="Montserrat SemiBold" panose="00000700000000000000" pitchFamily="2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ADD5B2-A859-3241-89AE-26EEF6AA9611}"/>
              </a:ext>
            </a:extLst>
          </p:cNvPr>
          <p:cNvSpPr txBox="1"/>
          <p:nvPr/>
        </p:nvSpPr>
        <p:spPr>
          <a:xfrm>
            <a:off x="2125133" y="1303867"/>
            <a:ext cx="6578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convert the interface of a class into another interface clients expect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C7E2BF8-F2F6-A947-B5DE-52FF3C064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426" y="2362200"/>
            <a:ext cx="4917440" cy="3073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8525F09-2A93-E942-BA71-378934078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6841" y="2432224"/>
            <a:ext cx="4195392" cy="277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7077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E6C4AA66-44AD-423C-8C54-22C52A6A7D6A}"/>
              </a:ext>
            </a:extLst>
          </p:cNvPr>
          <p:cNvSpPr/>
          <p:nvPr/>
        </p:nvSpPr>
        <p:spPr>
          <a:xfrm>
            <a:off x="930684" y="6415024"/>
            <a:ext cx="89807" cy="89807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F738B130-B0EF-4C44-8D9C-3B868022D341}"/>
              </a:ext>
            </a:extLst>
          </p:cNvPr>
          <p:cNvSpPr/>
          <p:nvPr/>
        </p:nvSpPr>
        <p:spPr>
          <a:xfrm>
            <a:off x="11381015" y="6335487"/>
            <a:ext cx="65314" cy="65314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BDE17A8-4211-4655-8AEC-A080B76734C9}"/>
              </a:ext>
            </a:extLst>
          </p:cNvPr>
          <p:cNvSpPr/>
          <p:nvPr/>
        </p:nvSpPr>
        <p:spPr>
          <a:xfrm>
            <a:off x="10547615" y="302623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4A1250BF-51B8-4204-9590-59DE636281C1}"/>
              </a:ext>
            </a:extLst>
          </p:cNvPr>
          <p:cNvSpPr/>
          <p:nvPr/>
        </p:nvSpPr>
        <p:spPr>
          <a:xfrm>
            <a:off x="521199" y="557893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C8378F4-A1E6-4328-8AC0-C57C028E90B1}"/>
              </a:ext>
            </a:extLst>
          </p:cNvPr>
          <p:cNvSpPr/>
          <p:nvPr/>
        </p:nvSpPr>
        <p:spPr>
          <a:xfrm>
            <a:off x="1951175" y="6488502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9129C929-2A39-4194-81CD-41AAB841B672}"/>
              </a:ext>
            </a:extLst>
          </p:cNvPr>
          <p:cNvSpPr/>
          <p:nvPr/>
        </p:nvSpPr>
        <p:spPr>
          <a:xfrm>
            <a:off x="423726" y="1572079"/>
            <a:ext cx="59872" cy="59872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B9F177E1-77E5-495D-9606-BCDFD32EB601}"/>
              </a:ext>
            </a:extLst>
          </p:cNvPr>
          <p:cNvSpPr/>
          <p:nvPr/>
        </p:nvSpPr>
        <p:spPr>
          <a:xfrm>
            <a:off x="11413672" y="615043"/>
            <a:ext cx="114300" cy="114300"/>
          </a:xfrm>
          <a:prstGeom prst="ellipse">
            <a:avLst/>
          </a:prstGeom>
          <a:solidFill>
            <a:srgbClr val="254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02A2063A-F88F-44E3-855B-D8DB9CD3CF39}"/>
              </a:ext>
            </a:extLst>
          </p:cNvPr>
          <p:cNvSpPr/>
          <p:nvPr/>
        </p:nvSpPr>
        <p:spPr>
          <a:xfrm>
            <a:off x="1758451" y="110094"/>
            <a:ext cx="114300" cy="1143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FCEBDFF6-BC42-4179-9FAD-F1B19B097932}"/>
              </a:ext>
            </a:extLst>
          </p:cNvPr>
          <p:cNvSpPr/>
          <p:nvPr/>
        </p:nvSpPr>
        <p:spPr>
          <a:xfrm>
            <a:off x="513034" y="5525587"/>
            <a:ext cx="65315" cy="65315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E2D00353-F8B6-43E8-91EC-050CB329306B}"/>
              </a:ext>
            </a:extLst>
          </p:cNvPr>
          <p:cNvSpPr/>
          <p:nvPr/>
        </p:nvSpPr>
        <p:spPr>
          <a:xfrm>
            <a:off x="9764485" y="6504831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1" name="Рисунок 13">
            <a:extLst>
              <a:ext uri="{FF2B5EF4-FFF2-40B4-BE49-F238E27FC236}">
                <a16:creationId xmlns:a16="http://schemas.microsoft.com/office/drawing/2014/main" id="{94BA505F-D328-0849-9E37-ABB3C269A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99948" y="583983"/>
            <a:ext cx="307473" cy="1764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7EA689-9A3E-5D47-B181-068C1D560B29}"/>
              </a:ext>
            </a:extLst>
          </p:cNvPr>
          <p:cNvSpPr txBox="1"/>
          <p:nvPr/>
        </p:nvSpPr>
        <p:spPr>
          <a:xfrm>
            <a:off x="2490095" y="441359"/>
            <a:ext cx="7211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Proxy</a:t>
            </a:r>
            <a:endParaRPr lang="en-US" sz="2400" dirty="0">
              <a:latin typeface="Montserrat SemiBold" panose="00000700000000000000" pitchFamily="2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ADD5B2-A859-3241-89AE-26EEF6AA9611}"/>
              </a:ext>
            </a:extLst>
          </p:cNvPr>
          <p:cNvSpPr txBox="1"/>
          <p:nvPr/>
        </p:nvSpPr>
        <p:spPr>
          <a:xfrm>
            <a:off x="2125133" y="1303867"/>
            <a:ext cx="7299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provide a surrogate or placeholder for another object to control access to it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0776E43-9F3B-CF4C-A431-CEE42F004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224" y="5010935"/>
            <a:ext cx="3697286" cy="11599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CB1E74-2E5D-A44B-987A-A19BEA681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261" y="2330966"/>
            <a:ext cx="4884739" cy="15324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E6BFF1-E8A8-6249-85AE-DDAA34484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986" y="2159602"/>
            <a:ext cx="3467947" cy="216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870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E6C4AA66-44AD-423C-8C54-22C52A6A7D6A}"/>
              </a:ext>
            </a:extLst>
          </p:cNvPr>
          <p:cNvSpPr/>
          <p:nvPr/>
        </p:nvSpPr>
        <p:spPr>
          <a:xfrm>
            <a:off x="930684" y="6415024"/>
            <a:ext cx="89807" cy="89807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F738B130-B0EF-4C44-8D9C-3B868022D341}"/>
              </a:ext>
            </a:extLst>
          </p:cNvPr>
          <p:cNvSpPr/>
          <p:nvPr/>
        </p:nvSpPr>
        <p:spPr>
          <a:xfrm>
            <a:off x="11381015" y="6335487"/>
            <a:ext cx="65314" cy="65314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BDE17A8-4211-4655-8AEC-A080B76734C9}"/>
              </a:ext>
            </a:extLst>
          </p:cNvPr>
          <p:cNvSpPr/>
          <p:nvPr/>
        </p:nvSpPr>
        <p:spPr>
          <a:xfrm>
            <a:off x="10547615" y="302623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4A1250BF-51B8-4204-9590-59DE636281C1}"/>
              </a:ext>
            </a:extLst>
          </p:cNvPr>
          <p:cNvSpPr/>
          <p:nvPr/>
        </p:nvSpPr>
        <p:spPr>
          <a:xfrm>
            <a:off x="521199" y="557893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C8378F4-A1E6-4328-8AC0-C57C028E90B1}"/>
              </a:ext>
            </a:extLst>
          </p:cNvPr>
          <p:cNvSpPr/>
          <p:nvPr/>
        </p:nvSpPr>
        <p:spPr>
          <a:xfrm>
            <a:off x="1951175" y="6488502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9129C929-2A39-4194-81CD-41AAB841B672}"/>
              </a:ext>
            </a:extLst>
          </p:cNvPr>
          <p:cNvSpPr/>
          <p:nvPr/>
        </p:nvSpPr>
        <p:spPr>
          <a:xfrm>
            <a:off x="423726" y="1572079"/>
            <a:ext cx="59872" cy="59872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B9F177E1-77E5-495D-9606-BCDFD32EB601}"/>
              </a:ext>
            </a:extLst>
          </p:cNvPr>
          <p:cNvSpPr/>
          <p:nvPr/>
        </p:nvSpPr>
        <p:spPr>
          <a:xfrm>
            <a:off x="11413672" y="615043"/>
            <a:ext cx="114300" cy="114300"/>
          </a:xfrm>
          <a:prstGeom prst="ellipse">
            <a:avLst/>
          </a:prstGeom>
          <a:solidFill>
            <a:srgbClr val="254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02A2063A-F88F-44E3-855B-D8DB9CD3CF39}"/>
              </a:ext>
            </a:extLst>
          </p:cNvPr>
          <p:cNvSpPr/>
          <p:nvPr/>
        </p:nvSpPr>
        <p:spPr>
          <a:xfrm>
            <a:off x="1758451" y="110094"/>
            <a:ext cx="114300" cy="1143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FCEBDFF6-BC42-4179-9FAD-F1B19B097932}"/>
              </a:ext>
            </a:extLst>
          </p:cNvPr>
          <p:cNvSpPr/>
          <p:nvPr/>
        </p:nvSpPr>
        <p:spPr>
          <a:xfrm>
            <a:off x="513034" y="5525587"/>
            <a:ext cx="65315" cy="65315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E2D00353-F8B6-43E8-91EC-050CB329306B}"/>
              </a:ext>
            </a:extLst>
          </p:cNvPr>
          <p:cNvSpPr/>
          <p:nvPr/>
        </p:nvSpPr>
        <p:spPr>
          <a:xfrm>
            <a:off x="9764485" y="6504831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1" name="Рисунок 13">
            <a:extLst>
              <a:ext uri="{FF2B5EF4-FFF2-40B4-BE49-F238E27FC236}">
                <a16:creationId xmlns:a16="http://schemas.microsoft.com/office/drawing/2014/main" id="{94BA505F-D328-0849-9E37-ABB3C269A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99948" y="583983"/>
            <a:ext cx="307473" cy="1764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7EA689-9A3E-5D47-B181-068C1D560B29}"/>
              </a:ext>
            </a:extLst>
          </p:cNvPr>
          <p:cNvSpPr txBox="1"/>
          <p:nvPr/>
        </p:nvSpPr>
        <p:spPr>
          <a:xfrm>
            <a:off x="2490095" y="441359"/>
            <a:ext cx="7211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Decorator</a:t>
            </a:r>
            <a:endParaRPr lang="en-US" sz="2400" dirty="0">
              <a:latin typeface="Montserrat SemiBold" panose="00000700000000000000" pitchFamily="2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ADD5B2-A859-3241-89AE-26EEF6AA9611}"/>
              </a:ext>
            </a:extLst>
          </p:cNvPr>
          <p:cNvSpPr txBox="1"/>
          <p:nvPr/>
        </p:nvSpPr>
        <p:spPr>
          <a:xfrm>
            <a:off x="2125133" y="1303867"/>
            <a:ext cx="9292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attach additional responsibilities to an object dynamically keeping the same interface. Decorators</a:t>
            </a:r>
          </a:p>
          <a:p>
            <a:r>
              <a:rPr lang="en-US" dirty="0"/>
              <a:t>provide a flexible alternative to </a:t>
            </a:r>
            <a:r>
              <a:rPr lang="en-US" dirty="0" err="1"/>
              <a:t>subclassing</a:t>
            </a:r>
            <a:r>
              <a:rPr lang="en-US" dirty="0"/>
              <a:t> for extending functionality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FCEB45-D240-134C-AF33-C10F7CE50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166" y="2185458"/>
            <a:ext cx="6053667" cy="37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216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E6C4AA66-44AD-423C-8C54-22C52A6A7D6A}"/>
              </a:ext>
            </a:extLst>
          </p:cNvPr>
          <p:cNvSpPr/>
          <p:nvPr/>
        </p:nvSpPr>
        <p:spPr>
          <a:xfrm>
            <a:off x="930684" y="6415024"/>
            <a:ext cx="89807" cy="89807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F738B130-B0EF-4C44-8D9C-3B868022D341}"/>
              </a:ext>
            </a:extLst>
          </p:cNvPr>
          <p:cNvSpPr/>
          <p:nvPr/>
        </p:nvSpPr>
        <p:spPr>
          <a:xfrm>
            <a:off x="11381015" y="6335487"/>
            <a:ext cx="65314" cy="65314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BDE17A8-4211-4655-8AEC-A080B76734C9}"/>
              </a:ext>
            </a:extLst>
          </p:cNvPr>
          <p:cNvSpPr/>
          <p:nvPr/>
        </p:nvSpPr>
        <p:spPr>
          <a:xfrm>
            <a:off x="10547615" y="302623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4A1250BF-51B8-4204-9590-59DE636281C1}"/>
              </a:ext>
            </a:extLst>
          </p:cNvPr>
          <p:cNvSpPr/>
          <p:nvPr/>
        </p:nvSpPr>
        <p:spPr>
          <a:xfrm>
            <a:off x="521199" y="557893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C8378F4-A1E6-4328-8AC0-C57C028E90B1}"/>
              </a:ext>
            </a:extLst>
          </p:cNvPr>
          <p:cNvSpPr/>
          <p:nvPr/>
        </p:nvSpPr>
        <p:spPr>
          <a:xfrm>
            <a:off x="1951175" y="6488502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9129C929-2A39-4194-81CD-41AAB841B672}"/>
              </a:ext>
            </a:extLst>
          </p:cNvPr>
          <p:cNvSpPr/>
          <p:nvPr/>
        </p:nvSpPr>
        <p:spPr>
          <a:xfrm>
            <a:off x="423726" y="1572079"/>
            <a:ext cx="59872" cy="59872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B9F177E1-77E5-495D-9606-BCDFD32EB601}"/>
              </a:ext>
            </a:extLst>
          </p:cNvPr>
          <p:cNvSpPr/>
          <p:nvPr/>
        </p:nvSpPr>
        <p:spPr>
          <a:xfrm>
            <a:off x="11413672" y="615043"/>
            <a:ext cx="114300" cy="114300"/>
          </a:xfrm>
          <a:prstGeom prst="ellipse">
            <a:avLst/>
          </a:prstGeom>
          <a:solidFill>
            <a:srgbClr val="254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02A2063A-F88F-44E3-855B-D8DB9CD3CF39}"/>
              </a:ext>
            </a:extLst>
          </p:cNvPr>
          <p:cNvSpPr/>
          <p:nvPr/>
        </p:nvSpPr>
        <p:spPr>
          <a:xfrm>
            <a:off x="1758451" y="110094"/>
            <a:ext cx="114300" cy="1143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FCEBDFF6-BC42-4179-9FAD-F1B19B097932}"/>
              </a:ext>
            </a:extLst>
          </p:cNvPr>
          <p:cNvSpPr/>
          <p:nvPr/>
        </p:nvSpPr>
        <p:spPr>
          <a:xfrm>
            <a:off x="513034" y="5525587"/>
            <a:ext cx="65315" cy="65315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E2D00353-F8B6-43E8-91EC-050CB329306B}"/>
              </a:ext>
            </a:extLst>
          </p:cNvPr>
          <p:cNvSpPr/>
          <p:nvPr/>
        </p:nvSpPr>
        <p:spPr>
          <a:xfrm>
            <a:off x="9764485" y="6504831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1" name="Рисунок 13">
            <a:extLst>
              <a:ext uri="{FF2B5EF4-FFF2-40B4-BE49-F238E27FC236}">
                <a16:creationId xmlns:a16="http://schemas.microsoft.com/office/drawing/2014/main" id="{94BA505F-D328-0849-9E37-ABB3C269A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99948" y="583983"/>
            <a:ext cx="307473" cy="1764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7EA689-9A3E-5D47-B181-068C1D560B29}"/>
              </a:ext>
            </a:extLst>
          </p:cNvPr>
          <p:cNvSpPr txBox="1"/>
          <p:nvPr/>
        </p:nvSpPr>
        <p:spPr>
          <a:xfrm>
            <a:off x="2490095" y="441359"/>
            <a:ext cx="7211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Chain of responsibility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ADD5B2-A859-3241-89AE-26EEF6AA9611}"/>
              </a:ext>
            </a:extLst>
          </p:cNvPr>
          <p:cNvSpPr txBox="1"/>
          <p:nvPr/>
        </p:nvSpPr>
        <p:spPr>
          <a:xfrm>
            <a:off x="2125133" y="1303867"/>
            <a:ext cx="8588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chain the receiving objects and pass the request along the chain until an object handles it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56B6DB-A723-2E41-89C9-B3E636614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98" y="2113081"/>
            <a:ext cx="5525272" cy="34532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D1F006-502F-3F4D-A302-7B3CF233C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872049"/>
            <a:ext cx="5840492" cy="146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117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E6C4AA66-44AD-423C-8C54-22C52A6A7D6A}"/>
              </a:ext>
            </a:extLst>
          </p:cNvPr>
          <p:cNvSpPr/>
          <p:nvPr/>
        </p:nvSpPr>
        <p:spPr>
          <a:xfrm>
            <a:off x="930684" y="6415024"/>
            <a:ext cx="89807" cy="89807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F738B130-B0EF-4C44-8D9C-3B868022D341}"/>
              </a:ext>
            </a:extLst>
          </p:cNvPr>
          <p:cNvSpPr/>
          <p:nvPr/>
        </p:nvSpPr>
        <p:spPr>
          <a:xfrm>
            <a:off x="11381015" y="6335487"/>
            <a:ext cx="65314" cy="65314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BDE17A8-4211-4655-8AEC-A080B76734C9}"/>
              </a:ext>
            </a:extLst>
          </p:cNvPr>
          <p:cNvSpPr/>
          <p:nvPr/>
        </p:nvSpPr>
        <p:spPr>
          <a:xfrm>
            <a:off x="10547615" y="302623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4A1250BF-51B8-4204-9590-59DE636281C1}"/>
              </a:ext>
            </a:extLst>
          </p:cNvPr>
          <p:cNvSpPr/>
          <p:nvPr/>
        </p:nvSpPr>
        <p:spPr>
          <a:xfrm>
            <a:off x="521199" y="557893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C8378F4-A1E6-4328-8AC0-C57C028E90B1}"/>
              </a:ext>
            </a:extLst>
          </p:cNvPr>
          <p:cNvSpPr/>
          <p:nvPr/>
        </p:nvSpPr>
        <p:spPr>
          <a:xfrm>
            <a:off x="1951175" y="6488502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9129C929-2A39-4194-81CD-41AAB841B672}"/>
              </a:ext>
            </a:extLst>
          </p:cNvPr>
          <p:cNvSpPr/>
          <p:nvPr/>
        </p:nvSpPr>
        <p:spPr>
          <a:xfrm>
            <a:off x="423726" y="1572079"/>
            <a:ext cx="59872" cy="59872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B9F177E1-77E5-495D-9606-BCDFD32EB601}"/>
              </a:ext>
            </a:extLst>
          </p:cNvPr>
          <p:cNvSpPr/>
          <p:nvPr/>
        </p:nvSpPr>
        <p:spPr>
          <a:xfrm>
            <a:off x="11413672" y="615043"/>
            <a:ext cx="114300" cy="114300"/>
          </a:xfrm>
          <a:prstGeom prst="ellipse">
            <a:avLst/>
          </a:prstGeom>
          <a:solidFill>
            <a:srgbClr val="254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02A2063A-F88F-44E3-855B-D8DB9CD3CF39}"/>
              </a:ext>
            </a:extLst>
          </p:cNvPr>
          <p:cNvSpPr/>
          <p:nvPr/>
        </p:nvSpPr>
        <p:spPr>
          <a:xfrm>
            <a:off x="1758451" y="110094"/>
            <a:ext cx="114300" cy="1143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FCEBDFF6-BC42-4179-9FAD-F1B19B097932}"/>
              </a:ext>
            </a:extLst>
          </p:cNvPr>
          <p:cNvSpPr/>
          <p:nvPr/>
        </p:nvSpPr>
        <p:spPr>
          <a:xfrm>
            <a:off x="513034" y="5525587"/>
            <a:ext cx="65315" cy="65315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E2D00353-F8B6-43E8-91EC-050CB329306B}"/>
              </a:ext>
            </a:extLst>
          </p:cNvPr>
          <p:cNvSpPr/>
          <p:nvPr/>
        </p:nvSpPr>
        <p:spPr>
          <a:xfrm>
            <a:off x="9764485" y="6504831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1" name="Рисунок 13">
            <a:extLst>
              <a:ext uri="{FF2B5EF4-FFF2-40B4-BE49-F238E27FC236}">
                <a16:creationId xmlns:a16="http://schemas.microsoft.com/office/drawing/2014/main" id="{94BA505F-D328-0849-9E37-ABB3C269A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99948" y="583983"/>
            <a:ext cx="307473" cy="1764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7EA689-9A3E-5D47-B181-068C1D560B29}"/>
              </a:ext>
            </a:extLst>
          </p:cNvPr>
          <p:cNvSpPr txBox="1"/>
          <p:nvPr/>
        </p:nvSpPr>
        <p:spPr>
          <a:xfrm>
            <a:off x="2490095" y="441359"/>
            <a:ext cx="7211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Observer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ADD5B2-A859-3241-89AE-26EEF6AA9611}"/>
              </a:ext>
            </a:extLst>
          </p:cNvPr>
          <p:cNvSpPr txBox="1"/>
          <p:nvPr/>
        </p:nvSpPr>
        <p:spPr>
          <a:xfrm>
            <a:off x="2125133" y="1303867"/>
            <a:ext cx="8555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define a subscription mechanism to notify multiple objects about any events that happen</a:t>
            </a:r>
          </a:p>
          <a:p>
            <a:r>
              <a:rPr lang="en-US" dirty="0"/>
              <a:t>to the object they’re observing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E3FA8-CBAF-2A48-B85C-084FCFA4E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433" y="2963333"/>
            <a:ext cx="4669367" cy="17882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011D3F-98C5-6F48-9994-C879226D7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039" y="2181254"/>
            <a:ext cx="5350933" cy="334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171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E6C4AA66-44AD-423C-8C54-22C52A6A7D6A}"/>
              </a:ext>
            </a:extLst>
          </p:cNvPr>
          <p:cNvSpPr/>
          <p:nvPr/>
        </p:nvSpPr>
        <p:spPr>
          <a:xfrm>
            <a:off x="930684" y="6415024"/>
            <a:ext cx="89807" cy="89807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F738B130-B0EF-4C44-8D9C-3B868022D341}"/>
              </a:ext>
            </a:extLst>
          </p:cNvPr>
          <p:cNvSpPr/>
          <p:nvPr/>
        </p:nvSpPr>
        <p:spPr>
          <a:xfrm>
            <a:off x="11381015" y="6335487"/>
            <a:ext cx="65314" cy="65314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BDE17A8-4211-4655-8AEC-A080B76734C9}"/>
              </a:ext>
            </a:extLst>
          </p:cNvPr>
          <p:cNvSpPr/>
          <p:nvPr/>
        </p:nvSpPr>
        <p:spPr>
          <a:xfrm>
            <a:off x="10547615" y="302623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4A1250BF-51B8-4204-9590-59DE636281C1}"/>
              </a:ext>
            </a:extLst>
          </p:cNvPr>
          <p:cNvSpPr/>
          <p:nvPr/>
        </p:nvSpPr>
        <p:spPr>
          <a:xfrm>
            <a:off x="521199" y="557893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C8378F4-A1E6-4328-8AC0-C57C028E90B1}"/>
              </a:ext>
            </a:extLst>
          </p:cNvPr>
          <p:cNvSpPr/>
          <p:nvPr/>
        </p:nvSpPr>
        <p:spPr>
          <a:xfrm>
            <a:off x="1951175" y="6488502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9129C929-2A39-4194-81CD-41AAB841B672}"/>
              </a:ext>
            </a:extLst>
          </p:cNvPr>
          <p:cNvSpPr/>
          <p:nvPr/>
        </p:nvSpPr>
        <p:spPr>
          <a:xfrm>
            <a:off x="423726" y="1572079"/>
            <a:ext cx="59872" cy="59872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B9F177E1-77E5-495D-9606-BCDFD32EB601}"/>
              </a:ext>
            </a:extLst>
          </p:cNvPr>
          <p:cNvSpPr/>
          <p:nvPr/>
        </p:nvSpPr>
        <p:spPr>
          <a:xfrm>
            <a:off x="11413672" y="615043"/>
            <a:ext cx="114300" cy="114300"/>
          </a:xfrm>
          <a:prstGeom prst="ellipse">
            <a:avLst/>
          </a:prstGeom>
          <a:solidFill>
            <a:srgbClr val="254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02A2063A-F88F-44E3-855B-D8DB9CD3CF39}"/>
              </a:ext>
            </a:extLst>
          </p:cNvPr>
          <p:cNvSpPr/>
          <p:nvPr/>
        </p:nvSpPr>
        <p:spPr>
          <a:xfrm>
            <a:off x="1758451" y="110094"/>
            <a:ext cx="114300" cy="1143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FCEBDFF6-BC42-4179-9FAD-F1B19B097932}"/>
              </a:ext>
            </a:extLst>
          </p:cNvPr>
          <p:cNvSpPr/>
          <p:nvPr/>
        </p:nvSpPr>
        <p:spPr>
          <a:xfrm>
            <a:off x="513034" y="5525587"/>
            <a:ext cx="65315" cy="65315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E2D00353-F8B6-43E8-91EC-050CB329306B}"/>
              </a:ext>
            </a:extLst>
          </p:cNvPr>
          <p:cNvSpPr/>
          <p:nvPr/>
        </p:nvSpPr>
        <p:spPr>
          <a:xfrm>
            <a:off x="9764485" y="6504831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1" name="Рисунок 13">
            <a:extLst>
              <a:ext uri="{FF2B5EF4-FFF2-40B4-BE49-F238E27FC236}">
                <a16:creationId xmlns:a16="http://schemas.microsoft.com/office/drawing/2014/main" id="{94BA505F-D328-0849-9E37-ABB3C269A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99948" y="583983"/>
            <a:ext cx="307473" cy="1764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7EA689-9A3E-5D47-B181-068C1D560B29}"/>
              </a:ext>
            </a:extLst>
          </p:cNvPr>
          <p:cNvSpPr txBox="1"/>
          <p:nvPr/>
        </p:nvSpPr>
        <p:spPr>
          <a:xfrm>
            <a:off x="2490095" y="441359"/>
            <a:ext cx="72118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Iterator</a:t>
            </a:r>
          </a:p>
          <a:p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ADD5B2-A859-3241-89AE-26EEF6AA9611}"/>
              </a:ext>
            </a:extLst>
          </p:cNvPr>
          <p:cNvSpPr txBox="1"/>
          <p:nvPr/>
        </p:nvSpPr>
        <p:spPr>
          <a:xfrm>
            <a:off x="1731892" y="1307974"/>
            <a:ext cx="10460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lets you traverse elements of a collection without exposing its underlying representation (list, stack, tree, etc.)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22E1AD0-24DF-1D48-B9E4-D168DC01B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551" y="2196064"/>
            <a:ext cx="5388778" cy="33679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26E441-0B41-E545-BF1B-5FF385715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894" y="2255937"/>
            <a:ext cx="3053021" cy="358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272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2CCDE62-D853-4F9B-A4AD-2F4C12DB6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0D7F1F85-3E3C-41A7-BD40-7BBCE5EEA547}"/>
              </a:ext>
            </a:extLst>
          </p:cNvPr>
          <p:cNvSpPr/>
          <p:nvPr/>
        </p:nvSpPr>
        <p:spPr>
          <a:xfrm>
            <a:off x="4442023" y="3262744"/>
            <a:ext cx="28421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ontserrat SemiBold" panose="00000700000000000000" pitchFamily="2" charset="-52"/>
              </a:rPr>
              <a:t>Thank you!</a:t>
            </a:r>
            <a:endParaRPr lang="uk-UA" sz="3600" dirty="0">
              <a:solidFill>
                <a:schemeClr val="bg1"/>
              </a:solidFill>
              <a:latin typeface="Montserrat SemiBold" panose="00000700000000000000" pitchFamily="2" charset="-52"/>
            </a:endParaRP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D780D89D-60BD-462F-8E3E-2496C85BCB9A}"/>
              </a:ext>
            </a:extLst>
          </p:cNvPr>
          <p:cNvSpPr/>
          <p:nvPr/>
        </p:nvSpPr>
        <p:spPr>
          <a:xfrm>
            <a:off x="2400636" y="6174177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1B0D1ABB-F367-46F6-A130-904F851D491B}"/>
              </a:ext>
            </a:extLst>
          </p:cNvPr>
          <p:cNvSpPr/>
          <p:nvPr/>
        </p:nvSpPr>
        <p:spPr>
          <a:xfrm>
            <a:off x="895057" y="4464874"/>
            <a:ext cx="89807" cy="89807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90C3C395-7427-4C1C-A0BF-1FB12C6E6A4F}"/>
              </a:ext>
            </a:extLst>
          </p:cNvPr>
          <p:cNvSpPr/>
          <p:nvPr/>
        </p:nvSpPr>
        <p:spPr>
          <a:xfrm>
            <a:off x="552866" y="1365415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71785179-AAD3-4BD0-8974-63C89B3D0E5C}"/>
              </a:ext>
            </a:extLst>
          </p:cNvPr>
          <p:cNvSpPr/>
          <p:nvPr/>
        </p:nvSpPr>
        <p:spPr>
          <a:xfrm>
            <a:off x="1540744" y="3555973"/>
            <a:ext cx="59872" cy="59872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87D617E3-C691-45BE-9AC1-6B4F93AEBDE1}"/>
              </a:ext>
            </a:extLst>
          </p:cNvPr>
          <p:cNvSpPr/>
          <p:nvPr/>
        </p:nvSpPr>
        <p:spPr>
          <a:xfrm>
            <a:off x="9424633" y="1139288"/>
            <a:ext cx="114300" cy="1143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7B5105E0-6C92-4A65-B1FE-CF97CF56E9CA}"/>
              </a:ext>
            </a:extLst>
          </p:cNvPr>
          <p:cNvSpPr/>
          <p:nvPr/>
        </p:nvSpPr>
        <p:spPr>
          <a:xfrm>
            <a:off x="1039585" y="5725884"/>
            <a:ext cx="65315" cy="65315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A413A1C8-8E81-45AE-ABAE-AE23CD0E26DE}"/>
              </a:ext>
            </a:extLst>
          </p:cNvPr>
          <p:cNvSpPr/>
          <p:nvPr/>
        </p:nvSpPr>
        <p:spPr>
          <a:xfrm>
            <a:off x="8907809" y="2377122"/>
            <a:ext cx="77854" cy="77854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0C7FCE42-03E7-4AD4-AC16-3929F3A7C69C}"/>
              </a:ext>
            </a:extLst>
          </p:cNvPr>
          <p:cNvSpPr/>
          <p:nvPr/>
        </p:nvSpPr>
        <p:spPr>
          <a:xfrm>
            <a:off x="8707340" y="612321"/>
            <a:ext cx="59872" cy="59872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B019E66A-9697-45ED-81C4-0B99826E2A6B}"/>
              </a:ext>
            </a:extLst>
          </p:cNvPr>
          <p:cNvSpPr/>
          <p:nvPr/>
        </p:nvSpPr>
        <p:spPr>
          <a:xfrm>
            <a:off x="7006280" y="3673187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8838E2E9-C82B-4BE2-BDDE-D6D6C16749F2}"/>
              </a:ext>
            </a:extLst>
          </p:cNvPr>
          <p:cNvSpPr/>
          <p:nvPr/>
        </p:nvSpPr>
        <p:spPr>
          <a:xfrm>
            <a:off x="11798883" y="3262744"/>
            <a:ext cx="59872" cy="59872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26F6E1B2-A8CF-47A6-8AA4-BD1DBEBE8D59}"/>
              </a:ext>
            </a:extLst>
          </p:cNvPr>
          <p:cNvSpPr/>
          <p:nvPr/>
        </p:nvSpPr>
        <p:spPr>
          <a:xfrm>
            <a:off x="10676581" y="2431473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BC92F051-81E6-4E52-ACC6-72B8F7097D00}"/>
              </a:ext>
            </a:extLst>
          </p:cNvPr>
          <p:cNvSpPr/>
          <p:nvPr/>
        </p:nvSpPr>
        <p:spPr>
          <a:xfrm>
            <a:off x="4011969" y="6441372"/>
            <a:ext cx="59872" cy="59872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94991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E6C4AA66-44AD-423C-8C54-22C52A6A7D6A}"/>
              </a:ext>
            </a:extLst>
          </p:cNvPr>
          <p:cNvSpPr/>
          <p:nvPr/>
        </p:nvSpPr>
        <p:spPr>
          <a:xfrm>
            <a:off x="930684" y="6415024"/>
            <a:ext cx="89807" cy="89807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F738B130-B0EF-4C44-8D9C-3B868022D341}"/>
              </a:ext>
            </a:extLst>
          </p:cNvPr>
          <p:cNvSpPr/>
          <p:nvPr/>
        </p:nvSpPr>
        <p:spPr>
          <a:xfrm>
            <a:off x="11381015" y="6335487"/>
            <a:ext cx="65314" cy="65314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BDE17A8-4211-4655-8AEC-A080B76734C9}"/>
              </a:ext>
            </a:extLst>
          </p:cNvPr>
          <p:cNvSpPr/>
          <p:nvPr/>
        </p:nvSpPr>
        <p:spPr>
          <a:xfrm>
            <a:off x="10547615" y="302623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4A1250BF-51B8-4204-9590-59DE636281C1}"/>
              </a:ext>
            </a:extLst>
          </p:cNvPr>
          <p:cNvSpPr/>
          <p:nvPr/>
        </p:nvSpPr>
        <p:spPr>
          <a:xfrm>
            <a:off x="521199" y="557893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C8378F4-A1E6-4328-8AC0-C57C028E90B1}"/>
              </a:ext>
            </a:extLst>
          </p:cNvPr>
          <p:cNvSpPr/>
          <p:nvPr/>
        </p:nvSpPr>
        <p:spPr>
          <a:xfrm>
            <a:off x="1951175" y="6488502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9129C929-2A39-4194-81CD-41AAB841B672}"/>
              </a:ext>
            </a:extLst>
          </p:cNvPr>
          <p:cNvSpPr/>
          <p:nvPr/>
        </p:nvSpPr>
        <p:spPr>
          <a:xfrm>
            <a:off x="423726" y="1572079"/>
            <a:ext cx="59872" cy="59872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B9F177E1-77E5-495D-9606-BCDFD32EB601}"/>
              </a:ext>
            </a:extLst>
          </p:cNvPr>
          <p:cNvSpPr/>
          <p:nvPr/>
        </p:nvSpPr>
        <p:spPr>
          <a:xfrm>
            <a:off x="11413672" y="615043"/>
            <a:ext cx="114300" cy="114300"/>
          </a:xfrm>
          <a:prstGeom prst="ellipse">
            <a:avLst/>
          </a:prstGeom>
          <a:solidFill>
            <a:srgbClr val="254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02A2063A-F88F-44E3-855B-D8DB9CD3CF39}"/>
              </a:ext>
            </a:extLst>
          </p:cNvPr>
          <p:cNvSpPr/>
          <p:nvPr/>
        </p:nvSpPr>
        <p:spPr>
          <a:xfrm>
            <a:off x="1758451" y="110094"/>
            <a:ext cx="114300" cy="1143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8F93059-2E3E-4E1D-959C-0BD595DD81E8}"/>
              </a:ext>
            </a:extLst>
          </p:cNvPr>
          <p:cNvSpPr/>
          <p:nvPr/>
        </p:nvSpPr>
        <p:spPr>
          <a:xfrm>
            <a:off x="11724107" y="2502626"/>
            <a:ext cx="59872" cy="59872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FCEBDFF6-BC42-4179-9FAD-F1B19B097932}"/>
              </a:ext>
            </a:extLst>
          </p:cNvPr>
          <p:cNvSpPr/>
          <p:nvPr/>
        </p:nvSpPr>
        <p:spPr>
          <a:xfrm>
            <a:off x="513034" y="5525587"/>
            <a:ext cx="65315" cy="65315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BEFB1AE4-AFEB-474A-A7A9-8B725370A907}"/>
              </a:ext>
            </a:extLst>
          </p:cNvPr>
          <p:cNvSpPr/>
          <p:nvPr/>
        </p:nvSpPr>
        <p:spPr>
          <a:xfrm>
            <a:off x="10674433" y="5216234"/>
            <a:ext cx="114300" cy="114300"/>
          </a:xfrm>
          <a:prstGeom prst="ellipse">
            <a:avLst/>
          </a:prstGeom>
          <a:solidFill>
            <a:srgbClr val="254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E2D00353-F8B6-43E8-91EC-050CB329306B}"/>
              </a:ext>
            </a:extLst>
          </p:cNvPr>
          <p:cNvSpPr/>
          <p:nvPr/>
        </p:nvSpPr>
        <p:spPr>
          <a:xfrm>
            <a:off x="9764485" y="6504831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5" name="Овал 11">
            <a:extLst>
              <a:ext uri="{FF2B5EF4-FFF2-40B4-BE49-F238E27FC236}">
                <a16:creationId xmlns:a16="http://schemas.microsoft.com/office/drawing/2014/main" id="{A8F93059-2E3E-4E1D-959C-0BD595DD81E8}"/>
              </a:ext>
            </a:extLst>
          </p:cNvPr>
          <p:cNvSpPr/>
          <p:nvPr/>
        </p:nvSpPr>
        <p:spPr>
          <a:xfrm>
            <a:off x="11724107" y="3700631"/>
            <a:ext cx="59872" cy="59872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1" name="Рисунок 13">
            <a:extLst>
              <a:ext uri="{FF2B5EF4-FFF2-40B4-BE49-F238E27FC236}">
                <a16:creationId xmlns:a16="http://schemas.microsoft.com/office/drawing/2014/main" id="{94BA505F-D328-0849-9E37-ABB3C269A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99948" y="583983"/>
            <a:ext cx="307473" cy="1764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7EA689-9A3E-5D47-B181-068C1D560B29}"/>
              </a:ext>
            </a:extLst>
          </p:cNvPr>
          <p:cNvSpPr txBox="1"/>
          <p:nvPr/>
        </p:nvSpPr>
        <p:spPr>
          <a:xfrm>
            <a:off x="2490095" y="441359"/>
            <a:ext cx="7211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tserrat SemiBold" panose="00000700000000000000" pitchFamily="2" charset="-52"/>
              </a:rPr>
              <a:t>OOP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DFC31C-FFA7-AA40-9FE4-4C1F1A2FB9A0}"/>
              </a:ext>
            </a:extLst>
          </p:cNvPr>
          <p:cNvSpPr txBox="1"/>
          <p:nvPr/>
        </p:nvSpPr>
        <p:spPr>
          <a:xfrm>
            <a:off x="2490095" y="1195109"/>
            <a:ext cx="7211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 SemiBold" panose="00000700000000000000" pitchFamily="2" charset="-52"/>
              </a:rPr>
              <a:t>object-oriented programming (OOP) is a programming paradigm based on the concept of "objects"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6D971-D2F4-8741-BAE3-0C04DE60E803}"/>
              </a:ext>
            </a:extLst>
          </p:cNvPr>
          <p:cNvSpPr txBox="1"/>
          <p:nvPr/>
        </p:nvSpPr>
        <p:spPr>
          <a:xfrm>
            <a:off x="2813373" y="2806296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CBAD83-7F3B-0649-ADB4-A01E54AEE3F7}"/>
              </a:ext>
            </a:extLst>
          </p:cNvPr>
          <p:cNvSpPr txBox="1"/>
          <p:nvPr/>
        </p:nvSpPr>
        <p:spPr>
          <a:xfrm>
            <a:off x="4223694" y="3244334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51639B-E7E4-774B-AC52-BB2889BBDFFE}"/>
              </a:ext>
            </a:extLst>
          </p:cNvPr>
          <p:cNvSpPr txBox="1"/>
          <p:nvPr/>
        </p:nvSpPr>
        <p:spPr>
          <a:xfrm>
            <a:off x="2434975" y="4140485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Field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43519D-E959-2340-8ADB-FAF89B8B8C87}"/>
              </a:ext>
            </a:extLst>
          </p:cNvPr>
          <p:cNvSpPr txBox="1"/>
          <p:nvPr/>
        </p:nvSpPr>
        <p:spPr>
          <a:xfrm>
            <a:off x="3791164" y="4461080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E44E9A-A458-1648-86DD-D53DEE86A776}"/>
              </a:ext>
            </a:extLst>
          </p:cNvPr>
          <p:cNvSpPr txBox="1"/>
          <p:nvPr/>
        </p:nvSpPr>
        <p:spPr>
          <a:xfrm>
            <a:off x="7467657" y="2706812"/>
            <a:ext cx="1259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Abstraction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CF89CDB-A78E-C34F-90BF-705FCBA0A50B}"/>
              </a:ext>
            </a:extLst>
          </p:cNvPr>
          <p:cNvSpPr txBox="1"/>
          <p:nvPr/>
        </p:nvSpPr>
        <p:spPr>
          <a:xfrm>
            <a:off x="7055861" y="3829894"/>
            <a:ext cx="125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Inheritance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04801B5-2EC8-5D4C-A49C-71E4AE45DC82}"/>
              </a:ext>
            </a:extLst>
          </p:cNvPr>
          <p:cNvSpPr txBox="1"/>
          <p:nvPr/>
        </p:nvSpPr>
        <p:spPr>
          <a:xfrm>
            <a:off x="9055283" y="3431366"/>
            <a:ext cx="1492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Encapsulation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36A7D4D-014C-624E-8F64-2CE518884973}"/>
              </a:ext>
            </a:extLst>
          </p:cNvPr>
          <p:cNvSpPr txBox="1"/>
          <p:nvPr/>
        </p:nvSpPr>
        <p:spPr>
          <a:xfrm>
            <a:off x="8568647" y="4645746"/>
            <a:ext cx="153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Polymorphism</a:t>
            </a:r>
          </a:p>
        </p:txBody>
      </p:sp>
    </p:spTree>
    <p:extLst>
      <p:ext uri="{BB962C8B-B14F-4D97-AF65-F5344CB8AC3E}">
        <p14:creationId xmlns:p14="http://schemas.microsoft.com/office/powerpoint/2010/main" val="1656399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E6C4AA66-44AD-423C-8C54-22C52A6A7D6A}"/>
              </a:ext>
            </a:extLst>
          </p:cNvPr>
          <p:cNvSpPr/>
          <p:nvPr/>
        </p:nvSpPr>
        <p:spPr>
          <a:xfrm>
            <a:off x="930684" y="6415024"/>
            <a:ext cx="89807" cy="89807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F738B130-B0EF-4C44-8D9C-3B868022D341}"/>
              </a:ext>
            </a:extLst>
          </p:cNvPr>
          <p:cNvSpPr/>
          <p:nvPr/>
        </p:nvSpPr>
        <p:spPr>
          <a:xfrm>
            <a:off x="11381015" y="6335487"/>
            <a:ext cx="65314" cy="65314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BDE17A8-4211-4655-8AEC-A080B76734C9}"/>
              </a:ext>
            </a:extLst>
          </p:cNvPr>
          <p:cNvSpPr/>
          <p:nvPr/>
        </p:nvSpPr>
        <p:spPr>
          <a:xfrm>
            <a:off x="10547615" y="302623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4A1250BF-51B8-4204-9590-59DE636281C1}"/>
              </a:ext>
            </a:extLst>
          </p:cNvPr>
          <p:cNvSpPr/>
          <p:nvPr/>
        </p:nvSpPr>
        <p:spPr>
          <a:xfrm>
            <a:off x="521199" y="557893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C8378F4-A1E6-4328-8AC0-C57C028E90B1}"/>
              </a:ext>
            </a:extLst>
          </p:cNvPr>
          <p:cNvSpPr/>
          <p:nvPr/>
        </p:nvSpPr>
        <p:spPr>
          <a:xfrm>
            <a:off x="1951175" y="6488502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9129C929-2A39-4194-81CD-41AAB841B672}"/>
              </a:ext>
            </a:extLst>
          </p:cNvPr>
          <p:cNvSpPr/>
          <p:nvPr/>
        </p:nvSpPr>
        <p:spPr>
          <a:xfrm>
            <a:off x="423726" y="1572079"/>
            <a:ext cx="59872" cy="59872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B9F177E1-77E5-495D-9606-BCDFD32EB601}"/>
              </a:ext>
            </a:extLst>
          </p:cNvPr>
          <p:cNvSpPr/>
          <p:nvPr/>
        </p:nvSpPr>
        <p:spPr>
          <a:xfrm>
            <a:off x="11413672" y="615043"/>
            <a:ext cx="114300" cy="114300"/>
          </a:xfrm>
          <a:prstGeom prst="ellipse">
            <a:avLst/>
          </a:prstGeom>
          <a:solidFill>
            <a:srgbClr val="254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02A2063A-F88F-44E3-855B-D8DB9CD3CF39}"/>
              </a:ext>
            </a:extLst>
          </p:cNvPr>
          <p:cNvSpPr/>
          <p:nvPr/>
        </p:nvSpPr>
        <p:spPr>
          <a:xfrm>
            <a:off x="1758451" y="110094"/>
            <a:ext cx="114300" cy="1143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8F93059-2E3E-4E1D-959C-0BD595DD81E8}"/>
              </a:ext>
            </a:extLst>
          </p:cNvPr>
          <p:cNvSpPr/>
          <p:nvPr/>
        </p:nvSpPr>
        <p:spPr>
          <a:xfrm>
            <a:off x="11724107" y="2502626"/>
            <a:ext cx="59872" cy="59872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FCEBDFF6-BC42-4179-9FAD-F1B19B097932}"/>
              </a:ext>
            </a:extLst>
          </p:cNvPr>
          <p:cNvSpPr/>
          <p:nvPr/>
        </p:nvSpPr>
        <p:spPr>
          <a:xfrm>
            <a:off x="513034" y="5525587"/>
            <a:ext cx="65315" cy="65315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BEFB1AE4-AFEB-474A-A7A9-8B725370A907}"/>
              </a:ext>
            </a:extLst>
          </p:cNvPr>
          <p:cNvSpPr/>
          <p:nvPr/>
        </p:nvSpPr>
        <p:spPr>
          <a:xfrm>
            <a:off x="10674433" y="5216234"/>
            <a:ext cx="114300" cy="114300"/>
          </a:xfrm>
          <a:prstGeom prst="ellipse">
            <a:avLst/>
          </a:prstGeom>
          <a:solidFill>
            <a:srgbClr val="254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E2D00353-F8B6-43E8-91EC-050CB329306B}"/>
              </a:ext>
            </a:extLst>
          </p:cNvPr>
          <p:cNvSpPr/>
          <p:nvPr/>
        </p:nvSpPr>
        <p:spPr>
          <a:xfrm>
            <a:off x="9764485" y="6504831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5" name="Овал 11">
            <a:extLst>
              <a:ext uri="{FF2B5EF4-FFF2-40B4-BE49-F238E27FC236}">
                <a16:creationId xmlns:a16="http://schemas.microsoft.com/office/drawing/2014/main" id="{A8F93059-2E3E-4E1D-959C-0BD595DD81E8}"/>
              </a:ext>
            </a:extLst>
          </p:cNvPr>
          <p:cNvSpPr/>
          <p:nvPr/>
        </p:nvSpPr>
        <p:spPr>
          <a:xfrm>
            <a:off x="11724107" y="3700631"/>
            <a:ext cx="59872" cy="59872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1" name="Рисунок 13">
            <a:extLst>
              <a:ext uri="{FF2B5EF4-FFF2-40B4-BE49-F238E27FC236}">
                <a16:creationId xmlns:a16="http://schemas.microsoft.com/office/drawing/2014/main" id="{94BA505F-D328-0849-9E37-ABB3C269A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99948" y="583983"/>
            <a:ext cx="307473" cy="1764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7EA689-9A3E-5D47-B181-068C1D560B29}"/>
              </a:ext>
            </a:extLst>
          </p:cNvPr>
          <p:cNvSpPr txBox="1"/>
          <p:nvPr/>
        </p:nvSpPr>
        <p:spPr>
          <a:xfrm>
            <a:off x="2490095" y="441359"/>
            <a:ext cx="7211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tserrat SemiBold" panose="00000700000000000000" pitchFamily="2" charset="-52"/>
              </a:rPr>
              <a:t>Abstraction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DFC31C-FFA7-AA40-9FE4-4C1F1A2FB9A0}"/>
              </a:ext>
            </a:extLst>
          </p:cNvPr>
          <p:cNvSpPr txBox="1"/>
          <p:nvPr/>
        </p:nvSpPr>
        <p:spPr>
          <a:xfrm>
            <a:off x="2490095" y="1195109"/>
            <a:ext cx="7211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 SemiBold" panose="00000700000000000000" pitchFamily="2" charset="-52"/>
              </a:rPr>
              <a:t>applying abstraction means that each object should only expose a high-level mechanism for using it.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51C3D79-8604-F442-A54B-5A074C539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095" y="2323499"/>
            <a:ext cx="6966724" cy="394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15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E6C4AA66-44AD-423C-8C54-22C52A6A7D6A}"/>
              </a:ext>
            </a:extLst>
          </p:cNvPr>
          <p:cNvSpPr/>
          <p:nvPr/>
        </p:nvSpPr>
        <p:spPr>
          <a:xfrm>
            <a:off x="930684" y="6415024"/>
            <a:ext cx="89807" cy="89807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F738B130-B0EF-4C44-8D9C-3B868022D341}"/>
              </a:ext>
            </a:extLst>
          </p:cNvPr>
          <p:cNvSpPr/>
          <p:nvPr/>
        </p:nvSpPr>
        <p:spPr>
          <a:xfrm>
            <a:off x="11381015" y="6335487"/>
            <a:ext cx="65314" cy="65314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BDE17A8-4211-4655-8AEC-A080B76734C9}"/>
              </a:ext>
            </a:extLst>
          </p:cNvPr>
          <p:cNvSpPr/>
          <p:nvPr/>
        </p:nvSpPr>
        <p:spPr>
          <a:xfrm>
            <a:off x="10547615" y="302623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4A1250BF-51B8-4204-9590-59DE636281C1}"/>
              </a:ext>
            </a:extLst>
          </p:cNvPr>
          <p:cNvSpPr/>
          <p:nvPr/>
        </p:nvSpPr>
        <p:spPr>
          <a:xfrm>
            <a:off x="521199" y="557893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C8378F4-A1E6-4328-8AC0-C57C028E90B1}"/>
              </a:ext>
            </a:extLst>
          </p:cNvPr>
          <p:cNvSpPr/>
          <p:nvPr/>
        </p:nvSpPr>
        <p:spPr>
          <a:xfrm>
            <a:off x="1951175" y="6488502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9129C929-2A39-4194-81CD-41AAB841B672}"/>
              </a:ext>
            </a:extLst>
          </p:cNvPr>
          <p:cNvSpPr/>
          <p:nvPr/>
        </p:nvSpPr>
        <p:spPr>
          <a:xfrm>
            <a:off x="423726" y="1572079"/>
            <a:ext cx="59872" cy="59872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B9F177E1-77E5-495D-9606-BCDFD32EB601}"/>
              </a:ext>
            </a:extLst>
          </p:cNvPr>
          <p:cNvSpPr/>
          <p:nvPr/>
        </p:nvSpPr>
        <p:spPr>
          <a:xfrm>
            <a:off x="11413672" y="615043"/>
            <a:ext cx="114300" cy="114300"/>
          </a:xfrm>
          <a:prstGeom prst="ellipse">
            <a:avLst/>
          </a:prstGeom>
          <a:solidFill>
            <a:srgbClr val="254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02A2063A-F88F-44E3-855B-D8DB9CD3CF39}"/>
              </a:ext>
            </a:extLst>
          </p:cNvPr>
          <p:cNvSpPr/>
          <p:nvPr/>
        </p:nvSpPr>
        <p:spPr>
          <a:xfrm>
            <a:off x="1758451" y="110094"/>
            <a:ext cx="114300" cy="1143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8F93059-2E3E-4E1D-959C-0BD595DD81E8}"/>
              </a:ext>
            </a:extLst>
          </p:cNvPr>
          <p:cNvSpPr/>
          <p:nvPr/>
        </p:nvSpPr>
        <p:spPr>
          <a:xfrm>
            <a:off x="11724107" y="2502626"/>
            <a:ext cx="59872" cy="59872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FCEBDFF6-BC42-4179-9FAD-F1B19B097932}"/>
              </a:ext>
            </a:extLst>
          </p:cNvPr>
          <p:cNvSpPr/>
          <p:nvPr/>
        </p:nvSpPr>
        <p:spPr>
          <a:xfrm>
            <a:off x="513034" y="5525587"/>
            <a:ext cx="65315" cy="65315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BEFB1AE4-AFEB-474A-A7A9-8B725370A907}"/>
              </a:ext>
            </a:extLst>
          </p:cNvPr>
          <p:cNvSpPr/>
          <p:nvPr/>
        </p:nvSpPr>
        <p:spPr>
          <a:xfrm>
            <a:off x="10674433" y="5216234"/>
            <a:ext cx="114300" cy="114300"/>
          </a:xfrm>
          <a:prstGeom prst="ellipse">
            <a:avLst/>
          </a:prstGeom>
          <a:solidFill>
            <a:srgbClr val="254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E2D00353-F8B6-43E8-91EC-050CB329306B}"/>
              </a:ext>
            </a:extLst>
          </p:cNvPr>
          <p:cNvSpPr/>
          <p:nvPr/>
        </p:nvSpPr>
        <p:spPr>
          <a:xfrm>
            <a:off x="9764485" y="6504831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5" name="Овал 11">
            <a:extLst>
              <a:ext uri="{FF2B5EF4-FFF2-40B4-BE49-F238E27FC236}">
                <a16:creationId xmlns:a16="http://schemas.microsoft.com/office/drawing/2014/main" id="{A8F93059-2E3E-4E1D-959C-0BD595DD81E8}"/>
              </a:ext>
            </a:extLst>
          </p:cNvPr>
          <p:cNvSpPr/>
          <p:nvPr/>
        </p:nvSpPr>
        <p:spPr>
          <a:xfrm>
            <a:off x="11724107" y="3700631"/>
            <a:ext cx="59872" cy="59872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1" name="Рисунок 13">
            <a:extLst>
              <a:ext uri="{FF2B5EF4-FFF2-40B4-BE49-F238E27FC236}">
                <a16:creationId xmlns:a16="http://schemas.microsoft.com/office/drawing/2014/main" id="{94BA505F-D328-0849-9E37-ABB3C269A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99948" y="583983"/>
            <a:ext cx="307473" cy="1764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7EA689-9A3E-5D47-B181-068C1D560B29}"/>
              </a:ext>
            </a:extLst>
          </p:cNvPr>
          <p:cNvSpPr txBox="1"/>
          <p:nvPr/>
        </p:nvSpPr>
        <p:spPr>
          <a:xfrm>
            <a:off x="2490095" y="441359"/>
            <a:ext cx="7211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tserrat SemiBold" panose="00000700000000000000" pitchFamily="2" charset="-52"/>
              </a:rPr>
              <a:t>Encapsulation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DFC31C-FFA7-AA40-9FE4-4C1F1A2FB9A0}"/>
              </a:ext>
            </a:extLst>
          </p:cNvPr>
          <p:cNvSpPr txBox="1"/>
          <p:nvPr/>
        </p:nvSpPr>
        <p:spPr>
          <a:xfrm>
            <a:off x="2490095" y="1195109"/>
            <a:ext cx="7211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 SemiBold" panose="00000700000000000000" pitchFamily="2" charset="-52"/>
              </a:rPr>
              <a:t>encapsulation is achieved when each object keeps its state private, inside a class.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0E6B0C-A1BE-4B45-980F-9D5E0EDF4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894" y="1631951"/>
            <a:ext cx="7703501" cy="502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54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E6C4AA66-44AD-423C-8C54-22C52A6A7D6A}"/>
              </a:ext>
            </a:extLst>
          </p:cNvPr>
          <p:cNvSpPr/>
          <p:nvPr/>
        </p:nvSpPr>
        <p:spPr>
          <a:xfrm>
            <a:off x="930684" y="6415024"/>
            <a:ext cx="89807" cy="89807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F738B130-B0EF-4C44-8D9C-3B868022D341}"/>
              </a:ext>
            </a:extLst>
          </p:cNvPr>
          <p:cNvSpPr/>
          <p:nvPr/>
        </p:nvSpPr>
        <p:spPr>
          <a:xfrm>
            <a:off x="11381015" y="6335487"/>
            <a:ext cx="65314" cy="65314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BDE17A8-4211-4655-8AEC-A080B76734C9}"/>
              </a:ext>
            </a:extLst>
          </p:cNvPr>
          <p:cNvSpPr/>
          <p:nvPr/>
        </p:nvSpPr>
        <p:spPr>
          <a:xfrm>
            <a:off x="10547615" y="302623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4A1250BF-51B8-4204-9590-59DE636281C1}"/>
              </a:ext>
            </a:extLst>
          </p:cNvPr>
          <p:cNvSpPr/>
          <p:nvPr/>
        </p:nvSpPr>
        <p:spPr>
          <a:xfrm>
            <a:off x="521199" y="557893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C8378F4-A1E6-4328-8AC0-C57C028E90B1}"/>
              </a:ext>
            </a:extLst>
          </p:cNvPr>
          <p:cNvSpPr/>
          <p:nvPr/>
        </p:nvSpPr>
        <p:spPr>
          <a:xfrm>
            <a:off x="1951175" y="6488502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9129C929-2A39-4194-81CD-41AAB841B672}"/>
              </a:ext>
            </a:extLst>
          </p:cNvPr>
          <p:cNvSpPr/>
          <p:nvPr/>
        </p:nvSpPr>
        <p:spPr>
          <a:xfrm>
            <a:off x="423726" y="1572079"/>
            <a:ext cx="59872" cy="59872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B9F177E1-77E5-495D-9606-BCDFD32EB601}"/>
              </a:ext>
            </a:extLst>
          </p:cNvPr>
          <p:cNvSpPr/>
          <p:nvPr/>
        </p:nvSpPr>
        <p:spPr>
          <a:xfrm>
            <a:off x="11413672" y="615043"/>
            <a:ext cx="114300" cy="114300"/>
          </a:xfrm>
          <a:prstGeom prst="ellipse">
            <a:avLst/>
          </a:prstGeom>
          <a:solidFill>
            <a:srgbClr val="254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02A2063A-F88F-44E3-855B-D8DB9CD3CF39}"/>
              </a:ext>
            </a:extLst>
          </p:cNvPr>
          <p:cNvSpPr/>
          <p:nvPr/>
        </p:nvSpPr>
        <p:spPr>
          <a:xfrm>
            <a:off x="1758451" y="110094"/>
            <a:ext cx="114300" cy="1143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8F93059-2E3E-4E1D-959C-0BD595DD81E8}"/>
              </a:ext>
            </a:extLst>
          </p:cNvPr>
          <p:cNvSpPr/>
          <p:nvPr/>
        </p:nvSpPr>
        <p:spPr>
          <a:xfrm>
            <a:off x="11724107" y="2502626"/>
            <a:ext cx="59872" cy="59872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FCEBDFF6-BC42-4179-9FAD-F1B19B097932}"/>
              </a:ext>
            </a:extLst>
          </p:cNvPr>
          <p:cNvSpPr/>
          <p:nvPr/>
        </p:nvSpPr>
        <p:spPr>
          <a:xfrm>
            <a:off x="513034" y="5525587"/>
            <a:ext cx="65315" cy="65315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BEFB1AE4-AFEB-474A-A7A9-8B725370A907}"/>
              </a:ext>
            </a:extLst>
          </p:cNvPr>
          <p:cNvSpPr/>
          <p:nvPr/>
        </p:nvSpPr>
        <p:spPr>
          <a:xfrm>
            <a:off x="10674433" y="5216234"/>
            <a:ext cx="114300" cy="114300"/>
          </a:xfrm>
          <a:prstGeom prst="ellipse">
            <a:avLst/>
          </a:prstGeom>
          <a:solidFill>
            <a:srgbClr val="254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E2D00353-F8B6-43E8-91EC-050CB329306B}"/>
              </a:ext>
            </a:extLst>
          </p:cNvPr>
          <p:cNvSpPr/>
          <p:nvPr/>
        </p:nvSpPr>
        <p:spPr>
          <a:xfrm>
            <a:off x="9764485" y="6504831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5" name="Овал 11">
            <a:extLst>
              <a:ext uri="{FF2B5EF4-FFF2-40B4-BE49-F238E27FC236}">
                <a16:creationId xmlns:a16="http://schemas.microsoft.com/office/drawing/2014/main" id="{A8F93059-2E3E-4E1D-959C-0BD595DD81E8}"/>
              </a:ext>
            </a:extLst>
          </p:cNvPr>
          <p:cNvSpPr/>
          <p:nvPr/>
        </p:nvSpPr>
        <p:spPr>
          <a:xfrm>
            <a:off x="11724107" y="3700631"/>
            <a:ext cx="59872" cy="59872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1" name="Рисунок 13">
            <a:extLst>
              <a:ext uri="{FF2B5EF4-FFF2-40B4-BE49-F238E27FC236}">
                <a16:creationId xmlns:a16="http://schemas.microsoft.com/office/drawing/2014/main" id="{94BA505F-D328-0849-9E37-ABB3C269A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99948" y="583983"/>
            <a:ext cx="307473" cy="1764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7EA689-9A3E-5D47-B181-068C1D560B29}"/>
              </a:ext>
            </a:extLst>
          </p:cNvPr>
          <p:cNvSpPr txBox="1"/>
          <p:nvPr/>
        </p:nvSpPr>
        <p:spPr>
          <a:xfrm>
            <a:off x="2490095" y="441359"/>
            <a:ext cx="7211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tserrat SemiBold" panose="00000700000000000000" pitchFamily="2" charset="-52"/>
              </a:rPr>
              <a:t>Inheritance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DFC31C-FFA7-AA40-9FE4-4C1F1A2FB9A0}"/>
              </a:ext>
            </a:extLst>
          </p:cNvPr>
          <p:cNvSpPr txBox="1"/>
          <p:nvPr/>
        </p:nvSpPr>
        <p:spPr>
          <a:xfrm>
            <a:off x="2490095" y="1195109"/>
            <a:ext cx="7211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child class reuses all fields and methods of the parent class (common part) and can implement its own (unique part).</a:t>
            </a:r>
            <a:endParaRPr lang="en-US" dirty="0">
              <a:latin typeface="Montserrat SemiBold" panose="00000700000000000000" pitchFamily="2" charset="-5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1A4957-4B77-3048-911C-8C458801D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095" y="1921521"/>
            <a:ext cx="7470454" cy="468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0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E6C4AA66-44AD-423C-8C54-22C52A6A7D6A}"/>
              </a:ext>
            </a:extLst>
          </p:cNvPr>
          <p:cNvSpPr/>
          <p:nvPr/>
        </p:nvSpPr>
        <p:spPr>
          <a:xfrm>
            <a:off x="930684" y="6415024"/>
            <a:ext cx="89807" cy="89807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F738B130-B0EF-4C44-8D9C-3B868022D341}"/>
              </a:ext>
            </a:extLst>
          </p:cNvPr>
          <p:cNvSpPr/>
          <p:nvPr/>
        </p:nvSpPr>
        <p:spPr>
          <a:xfrm>
            <a:off x="11381015" y="6335487"/>
            <a:ext cx="65314" cy="65314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BDE17A8-4211-4655-8AEC-A080B76734C9}"/>
              </a:ext>
            </a:extLst>
          </p:cNvPr>
          <p:cNvSpPr/>
          <p:nvPr/>
        </p:nvSpPr>
        <p:spPr>
          <a:xfrm>
            <a:off x="10547615" y="302623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4A1250BF-51B8-4204-9590-59DE636281C1}"/>
              </a:ext>
            </a:extLst>
          </p:cNvPr>
          <p:cNvSpPr/>
          <p:nvPr/>
        </p:nvSpPr>
        <p:spPr>
          <a:xfrm>
            <a:off x="521199" y="557893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C8378F4-A1E6-4328-8AC0-C57C028E90B1}"/>
              </a:ext>
            </a:extLst>
          </p:cNvPr>
          <p:cNvSpPr/>
          <p:nvPr/>
        </p:nvSpPr>
        <p:spPr>
          <a:xfrm>
            <a:off x="1951175" y="6488502"/>
            <a:ext cx="114300" cy="114300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9129C929-2A39-4194-81CD-41AAB841B672}"/>
              </a:ext>
            </a:extLst>
          </p:cNvPr>
          <p:cNvSpPr/>
          <p:nvPr/>
        </p:nvSpPr>
        <p:spPr>
          <a:xfrm>
            <a:off x="423726" y="1572079"/>
            <a:ext cx="59872" cy="59872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B9F177E1-77E5-495D-9606-BCDFD32EB601}"/>
              </a:ext>
            </a:extLst>
          </p:cNvPr>
          <p:cNvSpPr/>
          <p:nvPr/>
        </p:nvSpPr>
        <p:spPr>
          <a:xfrm>
            <a:off x="11413672" y="615043"/>
            <a:ext cx="114300" cy="114300"/>
          </a:xfrm>
          <a:prstGeom prst="ellipse">
            <a:avLst/>
          </a:prstGeom>
          <a:solidFill>
            <a:srgbClr val="254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02A2063A-F88F-44E3-855B-D8DB9CD3CF39}"/>
              </a:ext>
            </a:extLst>
          </p:cNvPr>
          <p:cNvSpPr/>
          <p:nvPr/>
        </p:nvSpPr>
        <p:spPr>
          <a:xfrm>
            <a:off x="1758451" y="110094"/>
            <a:ext cx="114300" cy="114300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8F93059-2E3E-4E1D-959C-0BD595DD81E8}"/>
              </a:ext>
            </a:extLst>
          </p:cNvPr>
          <p:cNvSpPr/>
          <p:nvPr/>
        </p:nvSpPr>
        <p:spPr>
          <a:xfrm>
            <a:off x="11724107" y="2502626"/>
            <a:ext cx="59872" cy="59872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FCEBDFF6-BC42-4179-9FAD-F1B19B097932}"/>
              </a:ext>
            </a:extLst>
          </p:cNvPr>
          <p:cNvSpPr/>
          <p:nvPr/>
        </p:nvSpPr>
        <p:spPr>
          <a:xfrm>
            <a:off x="513034" y="5525587"/>
            <a:ext cx="65315" cy="65315"/>
          </a:xfrm>
          <a:prstGeom prst="ellipse">
            <a:avLst/>
          </a:prstGeom>
          <a:solidFill>
            <a:srgbClr val="264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BEFB1AE4-AFEB-474A-A7A9-8B725370A907}"/>
              </a:ext>
            </a:extLst>
          </p:cNvPr>
          <p:cNvSpPr/>
          <p:nvPr/>
        </p:nvSpPr>
        <p:spPr>
          <a:xfrm>
            <a:off x="10674433" y="5216234"/>
            <a:ext cx="114300" cy="114300"/>
          </a:xfrm>
          <a:prstGeom prst="ellipse">
            <a:avLst/>
          </a:prstGeom>
          <a:solidFill>
            <a:srgbClr val="254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E2D00353-F8B6-43E8-91EC-050CB329306B}"/>
              </a:ext>
            </a:extLst>
          </p:cNvPr>
          <p:cNvSpPr/>
          <p:nvPr/>
        </p:nvSpPr>
        <p:spPr>
          <a:xfrm>
            <a:off x="9764485" y="6504831"/>
            <a:ext cx="81643" cy="81643"/>
          </a:xfrm>
          <a:prstGeom prst="ellipse">
            <a:avLst/>
          </a:prstGeom>
          <a:solidFill>
            <a:srgbClr val="0B9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5" name="Овал 11">
            <a:extLst>
              <a:ext uri="{FF2B5EF4-FFF2-40B4-BE49-F238E27FC236}">
                <a16:creationId xmlns:a16="http://schemas.microsoft.com/office/drawing/2014/main" id="{A8F93059-2E3E-4E1D-959C-0BD595DD81E8}"/>
              </a:ext>
            </a:extLst>
          </p:cNvPr>
          <p:cNvSpPr/>
          <p:nvPr/>
        </p:nvSpPr>
        <p:spPr>
          <a:xfrm>
            <a:off x="11724107" y="3700631"/>
            <a:ext cx="59872" cy="59872"/>
          </a:xfrm>
          <a:prstGeom prst="ellipse">
            <a:avLst/>
          </a:prstGeom>
          <a:solidFill>
            <a:srgbClr val="115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1" name="Рисунок 13">
            <a:extLst>
              <a:ext uri="{FF2B5EF4-FFF2-40B4-BE49-F238E27FC236}">
                <a16:creationId xmlns:a16="http://schemas.microsoft.com/office/drawing/2014/main" id="{94BA505F-D328-0849-9E37-ABB3C269A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99948" y="583983"/>
            <a:ext cx="307473" cy="1764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7EA689-9A3E-5D47-B181-068C1D560B29}"/>
              </a:ext>
            </a:extLst>
          </p:cNvPr>
          <p:cNvSpPr txBox="1"/>
          <p:nvPr/>
        </p:nvSpPr>
        <p:spPr>
          <a:xfrm>
            <a:off x="2490095" y="441359"/>
            <a:ext cx="7211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tserrat SemiBold" panose="00000700000000000000" pitchFamily="2" charset="-52"/>
              </a:rPr>
              <a:t>Polymorphism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DFC31C-FFA7-AA40-9FE4-4C1F1A2FB9A0}"/>
              </a:ext>
            </a:extLst>
          </p:cNvPr>
          <p:cNvSpPr txBox="1"/>
          <p:nvPr/>
        </p:nvSpPr>
        <p:spPr>
          <a:xfrm>
            <a:off x="2490095" y="1195109"/>
            <a:ext cx="7211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condition of occurring in several different forms</a:t>
            </a:r>
            <a:endParaRPr lang="en-US" dirty="0">
              <a:latin typeface="Montserrat SemiBold" panose="00000700000000000000" pitchFamily="2" charset="-5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ED8711-6AA1-434B-B4C0-A461FD292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752" y="1564441"/>
            <a:ext cx="7483164" cy="560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178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Групувати 18">
            <a:extLst>
              <a:ext uri="{FF2B5EF4-FFF2-40B4-BE49-F238E27FC236}">
                <a16:creationId xmlns:a16="http://schemas.microsoft.com/office/drawing/2014/main" id="{B3F5E830-872A-40D0-98A9-2F2CEB70E30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Прямокутник 11">
              <a:extLst>
                <a:ext uri="{FF2B5EF4-FFF2-40B4-BE49-F238E27FC236}">
                  <a16:creationId xmlns:a16="http://schemas.microsoft.com/office/drawing/2014/main" id="{1CF95CD2-AA45-4FE4-B5B9-FE0643959C8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26443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dirty="0"/>
            </a:p>
          </p:txBody>
        </p:sp>
        <p:grpSp>
          <p:nvGrpSpPr>
            <p:cNvPr id="18" name="Групувати 17">
              <a:extLst>
                <a:ext uri="{FF2B5EF4-FFF2-40B4-BE49-F238E27FC236}">
                  <a16:creationId xmlns:a16="http://schemas.microsoft.com/office/drawing/2014/main" id="{7FF3A39A-ED6A-449D-B1AB-7C863C79802C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pic>
            <p:nvPicPr>
              <p:cNvPr id="11" name="Рисунок 10">
                <a:extLst>
                  <a:ext uri="{FF2B5EF4-FFF2-40B4-BE49-F238E27FC236}">
                    <a16:creationId xmlns:a16="http://schemas.microsoft.com/office/drawing/2014/main" id="{30AE274A-DD53-45D8-8BAA-CE84785D99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0" y="0"/>
                <a:ext cx="12192000" cy="6858000"/>
              </a:xfrm>
              <a:prstGeom prst="rect">
                <a:avLst/>
              </a:prstGeom>
            </p:spPr>
          </p:pic>
          <p:pic>
            <p:nvPicPr>
              <p:cNvPr id="5" name="Рисунок 4">
                <a:extLst>
                  <a:ext uri="{FF2B5EF4-FFF2-40B4-BE49-F238E27FC236}">
                    <a16:creationId xmlns:a16="http://schemas.microsoft.com/office/drawing/2014/main" id="{B826953E-F317-440D-A9BB-5A799C5B78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2072" y="2462703"/>
                <a:ext cx="5587398" cy="4362640"/>
              </a:xfrm>
              <a:prstGeom prst="rect">
                <a:avLst/>
              </a:prstGeom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A7FC238-E12A-42EC-B5D6-E31FA7B3B9C9}"/>
              </a:ext>
            </a:extLst>
          </p:cNvPr>
          <p:cNvSpPr txBox="1"/>
          <p:nvPr/>
        </p:nvSpPr>
        <p:spPr>
          <a:xfrm>
            <a:off x="1208316" y="1030785"/>
            <a:ext cx="6759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 SemiBold" panose="00000700000000000000" pitchFamily="2" charset="-52"/>
              </a:rPr>
              <a:t>Best Practices</a:t>
            </a:r>
            <a:endParaRPr lang="uk-UA" sz="3200" dirty="0">
              <a:solidFill>
                <a:schemeClr val="bg1"/>
              </a:solidFill>
              <a:latin typeface="Montserrat SemiBold" panose="000007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25302515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2866</TotalTime>
  <Words>723</Words>
  <Application>Microsoft Macintosh PowerPoint</Application>
  <PresentationFormat>Widescreen</PresentationFormat>
  <Paragraphs>129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Montserrat ExtraLight</vt:lpstr>
      <vt:lpstr>Montserrat SemiBold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Iryna Nykonova</dc:creator>
  <cp:lastModifiedBy>Microsoft Office User</cp:lastModifiedBy>
  <cp:revision>99</cp:revision>
  <dcterms:created xsi:type="dcterms:W3CDTF">2019-05-27T13:51:26Z</dcterms:created>
  <dcterms:modified xsi:type="dcterms:W3CDTF">2019-06-11T17:44:50Z</dcterms:modified>
</cp:coreProperties>
</file>